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56" r:id="rId2"/>
    <p:sldId id="313" r:id="rId3"/>
    <p:sldId id="308" r:id="rId4"/>
    <p:sldId id="260" r:id="rId5"/>
    <p:sldId id="263" r:id="rId6"/>
    <p:sldId id="262" r:id="rId7"/>
    <p:sldId id="264" r:id="rId8"/>
    <p:sldId id="294" r:id="rId9"/>
    <p:sldId id="293" r:id="rId10"/>
    <p:sldId id="272" r:id="rId11"/>
    <p:sldId id="302" r:id="rId12"/>
    <p:sldId id="295" r:id="rId13"/>
    <p:sldId id="296" r:id="rId14"/>
    <p:sldId id="299" r:id="rId15"/>
    <p:sldId id="301" r:id="rId16"/>
    <p:sldId id="282" r:id="rId17"/>
    <p:sldId id="283" r:id="rId18"/>
    <p:sldId id="311" r:id="rId19"/>
    <p:sldId id="297" r:id="rId20"/>
    <p:sldId id="309" r:id="rId21"/>
    <p:sldId id="273" r:id="rId22"/>
    <p:sldId id="310" r:id="rId23"/>
    <p:sldId id="289" r:id="rId24"/>
    <p:sldId id="285" r:id="rId25"/>
    <p:sldId id="290" r:id="rId26"/>
    <p:sldId id="305" r:id="rId27"/>
    <p:sldId id="307" r:id="rId28"/>
    <p:sldId id="286" r:id="rId29"/>
    <p:sldId id="31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ерина Черепаха" initials="КЧ" lastIdx="0" clrIdx="0">
    <p:extLst>
      <p:ext uri="{19B8F6BF-5375-455C-9EA6-DF929625EA0E}">
        <p15:presenceInfo xmlns:p15="http://schemas.microsoft.com/office/powerpoint/2012/main" userId="Катерина Черепах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25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1EC8C-9180-41B7-8C9B-9D389BDA682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61A7A-697D-4473-B96A-860D6616E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4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!pw77jr?fbclid=IwAR1fUovYnqs0wrSeQuAtuZjWL0E6kXoEKoBCrm9DkXPR_K2t11j5D7x2JM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Дата </a:t>
            </a:r>
            <a:r>
              <a:rPr lang="ru-RU" dirty="0" err="1" smtClean="0"/>
              <a:t>підписання</a:t>
            </a:r>
            <a:r>
              <a:rPr lang="ru-RU" dirty="0" smtClean="0"/>
              <a:t>: 15.11.2000 Дата </a:t>
            </a:r>
            <a:r>
              <a:rPr lang="ru-RU" dirty="0" err="1" smtClean="0"/>
              <a:t>ратифікації</a:t>
            </a:r>
            <a:r>
              <a:rPr lang="ru-RU" dirty="0" smtClean="0"/>
              <a:t>: 04.02.2004</a:t>
            </a:r>
          </a:p>
          <a:p>
            <a:r>
              <a:rPr lang="ru-RU" dirty="0" smtClean="0"/>
              <a:t>Дата </a:t>
            </a:r>
            <a:r>
              <a:rPr lang="ru-RU" dirty="0" err="1" smtClean="0"/>
              <a:t>набуття</a:t>
            </a:r>
            <a:r>
              <a:rPr lang="ru-RU" dirty="0" smtClean="0"/>
              <a:t> </a:t>
            </a:r>
            <a:r>
              <a:rPr lang="ru-RU" dirty="0" err="1" smtClean="0"/>
              <a:t>чинності</a:t>
            </a:r>
            <a:r>
              <a:rPr lang="ru-RU" dirty="0" smtClean="0"/>
              <a:t> для </a:t>
            </a:r>
            <a:r>
              <a:rPr lang="ru-RU" dirty="0" err="1" smtClean="0"/>
              <a:t>України</a:t>
            </a:r>
            <a:r>
              <a:rPr lang="ru-RU" dirty="0" smtClean="0"/>
              <a:t>: 21.05.2004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1A7A-697D-4473-B96A-860D6616E0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Дата підписання: 16.05.2005</a:t>
            </a:r>
          </a:p>
          <a:p>
            <a:r>
              <a:rPr lang="uk-UA" dirty="0" smtClean="0"/>
              <a:t>Дата підписання від імені України: 17.11.2005</a:t>
            </a:r>
          </a:p>
          <a:p>
            <a:r>
              <a:rPr lang="uk-UA" dirty="0" smtClean="0"/>
              <a:t>Дата ратифікації Україною: 21.09.2010</a:t>
            </a:r>
          </a:p>
          <a:p>
            <a:r>
              <a:rPr lang="uk-UA" dirty="0" smtClean="0"/>
              <a:t>Дата набрання чинності для України: 01.03.2011 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1A7A-697D-4473-B96A-860D6616E0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8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м. </a:t>
            </a:r>
            <a:r>
              <a:rPr lang="ru-RU" dirty="0" err="1" smtClean="0"/>
              <a:t>Київ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20 </a:t>
            </a:r>
            <a:r>
              <a:rPr lang="ru-RU" dirty="0" err="1" smtClean="0"/>
              <a:t>вересня</a:t>
            </a:r>
            <a:r>
              <a:rPr lang="ru-RU" dirty="0" smtClean="0"/>
              <a:t> 2011 року </a:t>
            </a:r>
            <a:br>
              <a:rPr lang="ru-RU" dirty="0" smtClean="0"/>
            </a:br>
            <a:r>
              <a:rPr lang="ru-RU" dirty="0" smtClean="0"/>
              <a:t>№ 3739-VI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1A7A-697D-4473-B96A-860D6616E0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1A7A-697D-4473-B96A-860D6616E0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2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report draws on data from 148 countries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1A7A-697D-4473-B96A-860D6616E0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 information provided by the authorities in the 47 countries bound by the Council of Europe’s Anti-trafficking Convention, 15,310 people were identified as victims of human trafficking in 2018, compared to 10,598 identified victims in 2015.</a:t>
            </a:r>
          </a:p>
          <a:p>
            <a:endParaRPr lang="en-US" dirty="0" smtClean="0"/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жовтні 2020 р. Європейська Комісія опублікувала Третій звіт про прогрес у боротьбі з торгівлею людьми. Цей звіт визначає ключові закономірності та виклики в боротьбі з торгівлею людьми, включає аналіз статистичних даних та огляд результатів протидії торгівлі людьми. Звіт доповнює аналіз даних щодо проблеми торгівлі людьми в ЄС. Він базується на даних за 2017-2018 рр. і подає ґрунтовний огляд статистики та оцінки різних аспектів торгівлі людьми.</a:t>
            </a:r>
            <a:endParaRPr lang="en-US" dirty="0" smtClean="0">
              <a:effectLst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Статистика: </a:t>
            </a:r>
            <a:endParaRPr lang="en-US" dirty="0" smtClean="0">
              <a:effectLst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14 145 постраждалих від торгівлі людьми було зареєстровано в країнах-членах Європейського Союзу в2017-2018рр.;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72% постраждалих – це жінки та дівчата. Жінки та дівчата складають 92% постраждалих від сексуальної експлуатації в ЄС;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60 % усіх зареєстрованих постраждали від торгівлі людьми з метою сексуальної експлуатації, 15% – від торгівлі людьми з метою трудової експлуатації в країнах ЄС;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частка постраждалих-громадян ЄС становила 41%;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діти складають 22% від зареєстрованої кількості постраждалих від торгівлі людьми;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74% дітей, постраждалих від торгівлі людьми, є громадянами країн ЄС і в більшості випадків постраждали в своїх країнах. Переважна більшість дітей (64%) були продані з метою сексуальної експлуатації. 78% постраждалих дітей – дівчата;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дівчата складають 69% постраждалих від торгівлі людьми, котрі не є громадянами ЄС.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 звіту та дослідження (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https://europa.eu/!pw77jr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61A7A-697D-4473-B96A-860D6616E0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dirty="0" err="1">
                <a:latin typeface="+mn-lt"/>
              </a:rPr>
              <a:t>Серед</a:t>
            </a:r>
            <a:r>
              <a:rPr lang="ru-RU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чинників</a:t>
            </a:r>
            <a:r>
              <a:rPr lang="ru-RU" b="1" dirty="0">
                <a:latin typeface="+mn-lt"/>
              </a:rPr>
              <a:t>,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що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сприяють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виникненню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поширенню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явища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торгівлі</a:t>
            </a:r>
            <a:r>
              <a:rPr lang="ru-RU" dirty="0">
                <a:latin typeface="+mn-lt"/>
              </a:rPr>
              <a:t> людьми, </a:t>
            </a:r>
            <a:r>
              <a:rPr lang="ru-RU" dirty="0" err="1">
                <a:latin typeface="+mn-lt"/>
              </a:rPr>
              <a:t>зокрема</a:t>
            </a:r>
            <a:r>
              <a:rPr lang="ru-RU" dirty="0">
                <a:latin typeface="+mn-lt"/>
              </a:rPr>
              <a:t> – </a:t>
            </a:r>
            <a:r>
              <a:rPr lang="ru-RU" dirty="0" err="1">
                <a:latin typeface="+mn-lt"/>
              </a:rPr>
              <a:t>дітьми</a:t>
            </a:r>
            <a:r>
              <a:rPr lang="ru-RU" dirty="0">
                <a:latin typeface="+mn-lt"/>
              </a:rPr>
              <a:t>, в </a:t>
            </a:r>
            <a:r>
              <a:rPr lang="ru-RU" dirty="0" err="1">
                <a:latin typeface="+mn-lt"/>
              </a:rPr>
              <a:t>Україні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вирізняються</a:t>
            </a:r>
            <a:r>
              <a:rPr lang="ru-RU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економічні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(</a:t>
            </a:r>
            <a:r>
              <a:rPr lang="ru-RU" dirty="0" err="1">
                <a:latin typeface="+mn-lt"/>
              </a:rPr>
              <a:t>низький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рівень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заробітних</a:t>
            </a:r>
            <a:r>
              <a:rPr lang="ru-RU" dirty="0">
                <a:latin typeface="+mn-lt"/>
              </a:rPr>
              <a:t> плат та </a:t>
            </a:r>
            <a:r>
              <a:rPr lang="ru-RU" dirty="0" err="1">
                <a:latin typeface="+mn-lt"/>
              </a:rPr>
              <a:t>добробуту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населення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високий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рівень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безробіття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низький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рівень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зайнятості</a:t>
            </a:r>
            <a:r>
              <a:rPr lang="ru-RU" dirty="0">
                <a:latin typeface="+mn-lt"/>
              </a:rPr>
              <a:t>, попит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боку </a:t>
            </a:r>
            <a:r>
              <a:rPr lang="ru-RU" dirty="0" err="1">
                <a:latin typeface="+mn-lt"/>
              </a:rPr>
              <a:t>насильників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над </a:t>
            </a:r>
            <a:r>
              <a:rPr lang="ru-RU" dirty="0" err="1">
                <a:latin typeface="+mn-lt"/>
              </a:rPr>
              <a:t>дітьми</a:t>
            </a:r>
            <a:r>
              <a:rPr lang="ru-RU" dirty="0">
                <a:latin typeface="+mn-lt"/>
              </a:rPr>
              <a:t>), </a:t>
            </a:r>
            <a:r>
              <a:rPr lang="ru-RU" b="1" dirty="0" err="1">
                <a:latin typeface="+mn-lt"/>
              </a:rPr>
              <a:t>політичні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(</a:t>
            </a:r>
            <a:r>
              <a:rPr lang="ru-RU" dirty="0" err="1">
                <a:latin typeface="+mn-lt"/>
              </a:rPr>
              <a:t>недостатність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політичної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волі</a:t>
            </a:r>
            <a:r>
              <a:rPr lang="ru-RU" dirty="0">
                <a:latin typeface="+mn-lt"/>
              </a:rPr>
              <a:t> для </a:t>
            </a:r>
            <a:r>
              <a:rPr lang="ru-RU" dirty="0" err="1">
                <a:latin typeface="+mn-lt"/>
              </a:rPr>
              <a:t>вирішення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проблеми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несформованість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цілісної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стабільної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профілактичної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політики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низький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рівень</a:t>
            </a:r>
            <a:r>
              <a:rPr lang="ru-RU" dirty="0">
                <a:latin typeface="+mn-lt"/>
              </a:rPr>
              <a:t> контролю за </a:t>
            </a:r>
            <a:r>
              <a:rPr lang="ru-RU" dirty="0" err="1">
                <a:latin typeface="+mn-lt"/>
              </a:rPr>
              <a:t>виконанням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існуючих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положень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нормативно-законодавчої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бази</a:t>
            </a:r>
            <a:r>
              <a:rPr lang="ru-RU" dirty="0">
                <a:latin typeface="+mn-lt"/>
              </a:rPr>
              <a:t>), </a:t>
            </a:r>
            <a:r>
              <a:rPr lang="ru-RU" b="1" dirty="0" err="1">
                <a:latin typeface="+mn-lt"/>
              </a:rPr>
              <a:t>психологічні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зниження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самозахисту</a:t>
            </a:r>
            <a:r>
              <a:rPr lang="ru-RU" dirty="0">
                <a:latin typeface="+mn-lt"/>
              </a:rPr>
              <a:t>,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песимізм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готовність</a:t>
            </a:r>
            <a:r>
              <a:rPr lang="ru-RU" dirty="0">
                <a:latin typeface="+mn-lt"/>
              </a:rPr>
              <a:t> до </a:t>
            </a:r>
            <a:r>
              <a:rPr lang="ru-RU" dirty="0" err="1">
                <a:latin typeface="+mn-lt"/>
              </a:rPr>
              <a:t>ризикованої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поведінки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вікові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психологічні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особливості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розвитку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дитини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знижена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здатність</a:t>
            </a:r>
            <a:r>
              <a:rPr lang="ru-RU" dirty="0">
                <a:latin typeface="+mn-lt"/>
              </a:rPr>
              <a:t> до </a:t>
            </a:r>
            <a:r>
              <a:rPr lang="ru-RU" dirty="0" err="1">
                <a:latin typeface="+mn-lt"/>
              </a:rPr>
              <a:t>усвідомлення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ризику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та </a:t>
            </a:r>
            <a:r>
              <a:rPr lang="ru-RU" dirty="0" err="1">
                <a:latin typeface="+mn-lt"/>
              </a:rPr>
              <a:t>власного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захисту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залежність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дорослих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нездатність</a:t>
            </a:r>
            <a:r>
              <a:rPr lang="ru-RU" dirty="0">
                <a:latin typeface="+mn-lt"/>
              </a:rPr>
              <a:t> адекватно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оцінити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наслідки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своїх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дій</a:t>
            </a:r>
            <a:r>
              <a:rPr lang="ru-RU" dirty="0">
                <a:latin typeface="+mn-lt"/>
              </a:rPr>
              <a:t>), </a:t>
            </a:r>
            <a:r>
              <a:rPr lang="ru-RU" b="1" dirty="0" err="1">
                <a:latin typeface="+mn-lt"/>
              </a:rPr>
              <a:t>правові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посилення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загальної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криміналізації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суспільства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високий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рівень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корумпованості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чиновників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невідповідність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чи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недотримання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існуючих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законів</a:t>
            </a:r>
            <a:r>
              <a:rPr lang="ru-RU" dirty="0">
                <a:latin typeface="+mn-lt"/>
              </a:rPr>
              <a:t>), </a:t>
            </a:r>
            <a:r>
              <a:rPr lang="ru-RU" b="1" dirty="0" err="1">
                <a:latin typeface="+mn-lt"/>
              </a:rPr>
              <a:t>соціальн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ґендерна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дискримінація</a:t>
            </a:r>
            <a:r>
              <a:rPr lang="ru-RU" dirty="0">
                <a:latin typeface="+mn-lt"/>
              </a:rPr>
              <a:t>;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порушення</a:t>
            </a:r>
            <a:r>
              <a:rPr lang="ru-RU" dirty="0">
                <a:latin typeface="+mn-lt"/>
              </a:rPr>
              <a:t> прав </a:t>
            </a:r>
            <a:r>
              <a:rPr lang="ru-RU" dirty="0" err="1">
                <a:latin typeface="+mn-lt"/>
              </a:rPr>
              <a:t>дитини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зокрема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насильство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жорстоке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поводження</a:t>
            </a:r>
            <a:r>
              <a:rPr lang="ru-RU" dirty="0">
                <a:latin typeface="+mn-lt"/>
              </a:rPr>
              <a:t>,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експлуатація</a:t>
            </a:r>
            <a:r>
              <a:rPr lang="ru-RU" dirty="0">
                <a:latin typeface="+mn-lt"/>
              </a:rPr>
              <a:t>; </a:t>
            </a:r>
            <a:r>
              <a:rPr lang="ru-RU" dirty="0" err="1">
                <a:latin typeface="+mn-lt"/>
              </a:rPr>
              <a:t>недостатня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соціальна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захищеність</a:t>
            </a:r>
            <a:r>
              <a:rPr lang="ru-RU" dirty="0">
                <a:latin typeface="+mn-lt"/>
              </a:rPr>
              <a:t> особливо </a:t>
            </a:r>
            <a:r>
              <a:rPr lang="ru-RU" dirty="0" err="1">
                <a:latin typeface="+mn-lt"/>
              </a:rPr>
              <a:t>уразливих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категорій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дітей</a:t>
            </a:r>
            <a:r>
              <a:rPr lang="ru-RU" dirty="0">
                <a:latin typeface="+mn-lt"/>
              </a:rPr>
              <a:t>; </a:t>
            </a:r>
            <a:r>
              <a:rPr lang="ru-RU" dirty="0" err="1">
                <a:latin typeface="+mn-lt"/>
              </a:rPr>
              <a:t>наркотична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чи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алкогольна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залежність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батьків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або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опікунів</a:t>
            </a:r>
            <a:r>
              <a:rPr lang="ru-RU" dirty="0">
                <a:latin typeface="+mn-lt"/>
              </a:rPr>
              <a:t>; </a:t>
            </a:r>
            <a:r>
              <a:rPr lang="ru-RU" dirty="0" err="1">
                <a:latin typeface="+mn-lt"/>
              </a:rPr>
              <a:t>суспільна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стигматизація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потерпілих</a:t>
            </a:r>
            <a:r>
              <a:rPr lang="ru-RU" dirty="0">
                <a:latin typeface="+mn-lt"/>
              </a:rPr>
              <a:t>). </a:t>
            </a:r>
            <a:r>
              <a:rPr lang="ru-RU" dirty="0" err="1">
                <a:latin typeface="+mn-lt"/>
              </a:rPr>
              <a:t>Важливо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виокремити</a:t>
            </a:r>
            <a:r>
              <a:rPr lang="ru-RU" dirty="0">
                <a:latin typeface="+mn-lt"/>
              </a:rPr>
              <a:t> та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проаналізувати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низку </a:t>
            </a:r>
            <a:r>
              <a:rPr lang="ru-RU" b="1" dirty="0" err="1">
                <a:latin typeface="+mn-lt"/>
              </a:rPr>
              <a:t>соціально-педагогічних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чинників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Серед</a:t>
            </a:r>
            <a:r>
              <a:rPr lang="ru-RU" dirty="0">
                <a:latin typeface="+mn-lt"/>
              </a:rPr>
              <a:t> них </a:t>
            </a:r>
            <a:r>
              <a:rPr lang="ru-RU" dirty="0" err="1">
                <a:latin typeface="+mn-lt"/>
              </a:rPr>
              <a:t>можемо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назвати</a:t>
            </a:r>
            <a:r>
              <a:rPr lang="ru-RU" dirty="0">
                <a:latin typeface="+mn-lt"/>
              </a:rPr>
              <a:t>: </a:t>
            </a:r>
            <a:r>
              <a:rPr lang="ru-RU" dirty="0" err="1">
                <a:latin typeface="+mn-lt"/>
              </a:rPr>
              <a:t>низький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рівень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правової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культури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недосконалість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системи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правової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освіти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виховання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недостатній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рівень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обізнаності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проблемою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та </a:t>
            </a:r>
            <a:r>
              <a:rPr lang="ru-RU" dirty="0" err="1">
                <a:latin typeface="+mn-lt"/>
              </a:rPr>
              <a:t>її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можливими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наслідками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серед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учнівської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студентської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молоді</a:t>
            </a:r>
            <a:r>
              <a:rPr lang="ru-RU" dirty="0">
                <a:latin typeface="+mn-lt"/>
              </a:rPr>
              <a:t>,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серед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батьків</a:t>
            </a:r>
            <a:r>
              <a:rPr lang="ru-RU" dirty="0">
                <a:latin typeface="+mn-lt"/>
              </a:rPr>
              <a:t> та в </a:t>
            </a:r>
            <a:r>
              <a:rPr lang="ru-RU" dirty="0" err="1">
                <a:latin typeface="+mn-lt"/>
              </a:rPr>
              <a:t>суспільстві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загалом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відсутність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суспільній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свідомості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сприйняття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проблеми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торгівлі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дітьми</a:t>
            </a:r>
            <a:r>
              <a:rPr lang="ru-RU" dirty="0">
                <a:latin typeface="+mn-lt"/>
              </a:rPr>
              <a:t> як </a:t>
            </a:r>
            <a:r>
              <a:rPr lang="ru-RU" dirty="0" err="1">
                <a:latin typeface="+mn-lt"/>
              </a:rPr>
              <a:t>актуальної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труднощі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соціалізації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уразливих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категорій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дітей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ресоціалізації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потерпілих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торгівлі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дітьми</a:t>
            </a:r>
            <a:r>
              <a:rPr lang="ru-RU" dirty="0">
                <a:latin typeface="+mn-lt"/>
              </a:rPr>
              <a:t>,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неготовність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педагогічних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працівників</a:t>
            </a:r>
            <a:r>
              <a:rPr lang="ru-RU" dirty="0">
                <a:latin typeface="+mn-lt"/>
              </a:rPr>
              <a:t> до </a:t>
            </a:r>
            <a:r>
              <a:rPr lang="ru-RU" dirty="0" err="1">
                <a:latin typeface="+mn-lt"/>
              </a:rPr>
              <a:t>здійснення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профілактичної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роботи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недосконалість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взаємодії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між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різними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суб’єктами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профілактики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торгівлі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дітьми</a:t>
            </a:r>
            <a:r>
              <a:rPr lang="ru-RU" dirty="0">
                <a:latin typeface="+mn-lt"/>
              </a:rPr>
              <a:t>.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endParaRPr lang="uk-UA" dirty="0">
              <a:latin typeface="+mn-lt"/>
            </a:endParaRPr>
          </a:p>
        </p:txBody>
      </p:sp>
      <p:sp>
        <p:nvSpPr>
          <p:cNvPr id="68612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DC8A10C-C693-4327-8AA2-3325C95AF2F5}" type="slidenum">
              <a:rPr lang="uk-UA" altLang="en-US" sz="1200">
                <a:latin typeface="Verdana" panose="020B0604030504040204" pitchFamily="34" charset="0"/>
              </a:rPr>
              <a:pPr algn="r" eaLnBrk="1" hangingPunct="1"/>
              <a:t>23</a:t>
            </a:fld>
            <a:endParaRPr lang="uk-UA" altLang="en-US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0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32500" lnSpcReduction="20000"/>
          </a:bodyPr>
          <a:lstStyle/>
          <a:p>
            <a:pPr eaLnBrk="1" hangingPunct="1">
              <a:defRPr/>
            </a:pPr>
            <a:r>
              <a:rPr lang="ru-RU" b="1" dirty="0">
                <a:latin typeface="+mn-lt"/>
              </a:rPr>
              <a:t>Шляхи </a:t>
            </a:r>
            <a:r>
              <a:rPr lang="ru-RU" b="1" dirty="0" err="1">
                <a:latin typeface="+mn-lt"/>
              </a:rPr>
              <a:t>потрапляння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українських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громадян</a:t>
            </a:r>
            <a:r>
              <a:rPr lang="ru-RU" b="1" dirty="0">
                <a:latin typeface="+mn-lt"/>
              </a:rPr>
              <a:t> до тенет </a:t>
            </a:r>
            <a:r>
              <a:rPr lang="ru-RU" b="1" dirty="0" err="1">
                <a:latin typeface="+mn-lt"/>
              </a:rPr>
              <a:t>торгівлі</a:t>
            </a:r>
            <a:r>
              <a:rPr lang="ru-RU" b="1" dirty="0">
                <a:latin typeface="+mn-lt"/>
              </a:rPr>
              <a:t> людьми: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• </a:t>
            </a:r>
            <a:r>
              <a:rPr lang="ru-RU" dirty="0" err="1">
                <a:latin typeface="+mn-lt"/>
              </a:rPr>
              <a:t>працевлаштування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• </a:t>
            </a:r>
            <a:r>
              <a:rPr lang="ru-RU" dirty="0" err="1">
                <a:latin typeface="+mn-lt"/>
              </a:rPr>
              <a:t>знайомі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• туризм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• </a:t>
            </a:r>
            <a:r>
              <a:rPr lang="ru-RU" dirty="0" err="1">
                <a:latin typeface="+mn-lt"/>
              </a:rPr>
              <a:t>шлюб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мережа </a:t>
            </a:r>
            <a:r>
              <a:rPr lang="ru-RU" dirty="0" err="1">
                <a:latin typeface="+mn-lt"/>
              </a:rPr>
              <a:t>Інтернет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• </a:t>
            </a:r>
            <a:r>
              <a:rPr lang="ru-RU" dirty="0" err="1">
                <a:latin typeface="+mn-lt"/>
              </a:rPr>
              <a:t>навчання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• система «</a:t>
            </a:r>
            <a:r>
              <a:rPr lang="ru-RU" dirty="0" err="1">
                <a:latin typeface="+mn-lt"/>
              </a:rPr>
              <a:t>au-pair</a:t>
            </a:r>
            <a:r>
              <a:rPr lang="ru-RU" dirty="0">
                <a:latin typeface="+mn-lt"/>
              </a:rPr>
              <a:t>»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 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 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при </a:t>
            </a:r>
            <a:r>
              <a:rPr lang="ru-RU" dirty="0" err="1">
                <a:latin typeface="+mn-lt"/>
              </a:rPr>
              <a:t>Міжнародному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жіночому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правозахисному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центрі</a:t>
            </a:r>
            <a:r>
              <a:rPr lang="ru-RU" dirty="0">
                <a:latin typeface="+mn-lt"/>
              </a:rPr>
              <a:t> «</a:t>
            </a:r>
            <a:r>
              <a:rPr lang="ru-RU" dirty="0" err="1">
                <a:latin typeface="+mn-lt"/>
              </a:rPr>
              <a:t>Ла</a:t>
            </a:r>
            <a:r>
              <a:rPr lang="ru-RU" dirty="0">
                <a:latin typeface="+mn-lt"/>
              </a:rPr>
              <a:t> Страда-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Україна</a:t>
            </a:r>
            <a:r>
              <a:rPr lang="ru-RU" dirty="0">
                <a:latin typeface="+mn-lt"/>
              </a:rPr>
              <a:t>» (</a:t>
            </a:r>
            <a:r>
              <a:rPr lang="ru-RU" dirty="0" err="1">
                <a:latin typeface="+mn-lt"/>
              </a:rPr>
              <a:t>близько</a:t>
            </a:r>
            <a:r>
              <a:rPr lang="ru-RU" dirty="0">
                <a:latin typeface="+mn-lt"/>
              </a:rPr>
              <a:t> 50% </a:t>
            </a:r>
            <a:r>
              <a:rPr lang="ru-RU" dirty="0" err="1">
                <a:latin typeface="+mn-lt"/>
              </a:rPr>
              <a:t>дзвінків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що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надходять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стосуються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питань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виїзду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за кордон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метою </a:t>
            </a:r>
            <a:r>
              <a:rPr lang="ru-RU" dirty="0" err="1">
                <a:latin typeface="+mn-lt"/>
              </a:rPr>
              <a:t>працевлаштування</a:t>
            </a:r>
            <a:r>
              <a:rPr lang="ru-RU" dirty="0">
                <a:latin typeface="+mn-lt"/>
              </a:rPr>
              <a:t>). </a:t>
            </a:r>
            <a:r>
              <a:rPr lang="ru-RU" dirty="0" err="1">
                <a:latin typeface="+mn-lt"/>
              </a:rPr>
              <a:t>Засоби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вербування</a:t>
            </a:r>
            <a:r>
              <a:rPr lang="ru-RU" dirty="0">
                <a:latin typeface="+mn-lt"/>
              </a:rPr>
              <a:t> людей до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такої</a:t>
            </a:r>
            <a:r>
              <a:rPr lang="ru-RU" dirty="0">
                <a:latin typeface="+mn-lt"/>
              </a:rPr>
              <a:t> «</a:t>
            </a:r>
            <a:r>
              <a:rPr lang="ru-RU" dirty="0" err="1">
                <a:latin typeface="+mn-lt"/>
              </a:rPr>
              <a:t>праці</a:t>
            </a:r>
            <a:r>
              <a:rPr lang="ru-RU" dirty="0">
                <a:latin typeface="+mn-lt"/>
              </a:rPr>
              <a:t>» </a:t>
            </a:r>
            <a:r>
              <a:rPr lang="ru-RU" dirty="0" err="1">
                <a:latin typeface="+mn-lt"/>
              </a:rPr>
              <a:t>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різноманітними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водночас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традиційними</a:t>
            </a:r>
            <a:r>
              <a:rPr lang="ru-RU" dirty="0">
                <a:latin typeface="+mn-lt"/>
              </a:rPr>
              <a:t> для </a:t>
            </a:r>
            <a:r>
              <a:rPr lang="ru-RU" dirty="0" err="1">
                <a:latin typeface="+mn-lt"/>
              </a:rPr>
              <a:t>цієї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сфери</a:t>
            </a:r>
            <a:r>
              <a:rPr lang="ru-RU" dirty="0">
                <a:latin typeface="+mn-lt"/>
              </a:rPr>
              <a:t>.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Перш за все – </a:t>
            </a:r>
            <a:r>
              <a:rPr lang="ru-RU" dirty="0" err="1">
                <a:latin typeface="+mn-lt"/>
              </a:rPr>
              <a:t>це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оголошення</a:t>
            </a:r>
            <a:r>
              <a:rPr lang="ru-RU" dirty="0">
                <a:latin typeface="+mn-lt"/>
              </a:rPr>
              <a:t> про </a:t>
            </a:r>
            <a:r>
              <a:rPr lang="ru-RU" dirty="0" err="1">
                <a:latin typeface="+mn-lt"/>
              </a:rPr>
              <a:t>працевлаштування</a:t>
            </a:r>
            <a:r>
              <a:rPr lang="ru-RU" dirty="0">
                <a:latin typeface="+mn-lt"/>
              </a:rPr>
              <a:t> за кордоном. Вони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b="1" dirty="0" err="1">
                <a:latin typeface="+mn-lt"/>
              </a:rPr>
              <a:t>друкуються</a:t>
            </a:r>
            <a:r>
              <a:rPr lang="ru-RU" b="1" dirty="0">
                <a:latin typeface="+mn-lt"/>
              </a:rPr>
              <a:t> в </a:t>
            </a:r>
            <a:r>
              <a:rPr lang="ru-RU" b="1" dirty="0" err="1">
                <a:latin typeface="+mn-lt"/>
              </a:rPr>
              <a:t>усіх</a:t>
            </a:r>
            <a:r>
              <a:rPr lang="ru-RU" b="1" dirty="0">
                <a:latin typeface="+mn-lt"/>
              </a:rPr>
              <a:t> газетах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які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пропонують</a:t>
            </a:r>
            <a:r>
              <a:rPr lang="ru-RU" dirty="0">
                <a:latin typeface="+mn-lt"/>
              </a:rPr>
              <a:t> роботу для </a:t>
            </a:r>
            <a:r>
              <a:rPr lang="ru-RU" dirty="0" err="1">
                <a:latin typeface="+mn-lt"/>
              </a:rPr>
              <a:t>громадян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України</a:t>
            </a:r>
            <a:r>
              <a:rPr lang="ru-RU" dirty="0">
                <a:latin typeface="+mn-lt"/>
              </a:rPr>
              <a:t>.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При </a:t>
            </a:r>
            <a:r>
              <a:rPr lang="ru-RU" dirty="0" err="1">
                <a:latin typeface="+mn-lt"/>
              </a:rPr>
              <a:t>проведенні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контент-аналізу</a:t>
            </a:r>
            <a:r>
              <a:rPr lang="ru-RU" dirty="0">
                <a:latin typeface="+mn-lt"/>
              </a:rPr>
              <a:t> газет </a:t>
            </a:r>
            <a:r>
              <a:rPr lang="ru-RU" dirty="0" err="1">
                <a:latin typeface="+mn-lt"/>
              </a:rPr>
              <a:t>було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виявлено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що</a:t>
            </a:r>
            <a:r>
              <a:rPr lang="ru-RU" dirty="0">
                <a:latin typeface="+mn-lt"/>
              </a:rPr>
              <a:t> в кожному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номері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друкується</a:t>
            </a:r>
            <a:r>
              <a:rPr lang="ru-RU" dirty="0">
                <a:latin typeface="+mn-lt"/>
              </a:rPr>
              <a:t> в </a:t>
            </a:r>
            <a:r>
              <a:rPr lang="ru-RU" dirty="0" err="1">
                <a:latin typeface="+mn-lt"/>
              </a:rPr>
              <a:t>середньому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</a:t>
            </a:r>
            <a:r>
              <a:rPr lang="ru-RU" dirty="0">
                <a:latin typeface="+mn-lt"/>
              </a:rPr>
              <a:t> 10 до 20 «</a:t>
            </a:r>
            <a:r>
              <a:rPr lang="ru-RU" dirty="0" err="1">
                <a:latin typeface="+mn-lt"/>
              </a:rPr>
              <a:t>слизьких</a:t>
            </a:r>
            <a:r>
              <a:rPr lang="ru-RU" dirty="0">
                <a:latin typeface="+mn-lt"/>
              </a:rPr>
              <a:t>» </a:t>
            </a:r>
            <a:r>
              <a:rPr lang="ru-RU" dirty="0" err="1">
                <a:latin typeface="+mn-lt"/>
              </a:rPr>
              <a:t>оголошень</a:t>
            </a:r>
            <a:r>
              <a:rPr lang="ru-RU" dirty="0">
                <a:latin typeface="+mn-lt"/>
              </a:rPr>
              <a:t>,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переважно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запрошеннями</a:t>
            </a:r>
            <a:r>
              <a:rPr lang="ru-RU" dirty="0">
                <a:latin typeface="+mn-lt"/>
              </a:rPr>
              <a:t> для </a:t>
            </a:r>
            <a:r>
              <a:rPr lang="ru-RU" dirty="0" err="1">
                <a:latin typeface="+mn-lt"/>
              </a:rPr>
              <a:t>молодих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симпатичних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жінок</a:t>
            </a:r>
            <a:r>
              <a:rPr lang="ru-RU" dirty="0">
                <a:latin typeface="+mn-lt"/>
              </a:rPr>
              <a:t>.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 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b="1" dirty="0">
                <a:latin typeface="+mn-lt"/>
              </a:rPr>
              <a:t>В </a:t>
            </a:r>
            <a:r>
              <a:rPr lang="ru-RU" b="1" dirty="0" err="1">
                <a:latin typeface="+mn-lt"/>
              </a:rPr>
              <a:t>Інтернеті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містяться</a:t>
            </a:r>
            <a:r>
              <a:rPr lang="ru-RU" b="1" dirty="0">
                <a:latin typeface="+mn-lt"/>
              </a:rPr>
              <a:t> такого плану </a:t>
            </a:r>
            <a:r>
              <a:rPr lang="ru-RU" b="1" dirty="0" err="1">
                <a:latin typeface="+mn-lt"/>
              </a:rPr>
              <a:t>оголошення</a:t>
            </a:r>
            <a:r>
              <a:rPr lang="ru-RU" b="1" dirty="0">
                <a:latin typeface="+mn-lt"/>
              </a:rPr>
              <a:t>: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Потрібні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чоловіки</a:t>
            </a:r>
            <a:r>
              <a:rPr lang="ru-RU" dirty="0">
                <a:latin typeface="+mn-lt"/>
              </a:rPr>
              <a:t> на </a:t>
            </a:r>
            <a:r>
              <a:rPr lang="ru-RU" dirty="0" err="1">
                <a:latin typeface="+mn-lt"/>
              </a:rPr>
              <a:t>будівництво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доріг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Польші</a:t>
            </a:r>
            <a:r>
              <a:rPr lang="ru-RU" dirty="0">
                <a:latin typeface="+mn-lt"/>
              </a:rPr>
              <a:t>. Зарплата 12 </a:t>
            </a:r>
            <a:r>
              <a:rPr lang="ru-RU" dirty="0" err="1">
                <a:latin typeface="+mn-lt"/>
              </a:rPr>
              <a:t>злотих</a:t>
            </a:r>
            <a:r>
              <a:rPr lang="ru-RU" dirty="0">
                <a:latin typeface="+mn-lt"/>
              </a:rPr>
              <a:t> за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год., до 1000 </a:t>
            </a:r>
            <a:r>
              <a:rPr lang="ru-RU" dirty="0" err="1">
                <a:latin typeface="+mn-lt"/>
              </a:rPr>
              <a:t>євро</a:t>
            </a:r>
            <a:r>
              <a:rPr lang="ru-RU" dirty="0">
                <a:latin typeface="+mn-lt"/>
              </a:rPr>
              <a:t> в </a:t>
            </a:r>
            <a:r>
              <a:rPr lang="ru-RU" dirty="0" err="1">
                <a:latin typeface="+mn-lt"/>
              </a:rPr>
              <a:t>місяць</a:t>
            </a:r>
            <a:r>
              <a:rPr lang="ru-RU" dirty="0">
                <a:latin typeface="+mn-lt"/>
              </a:rPr>
              <a:t>. Зарплата </a:t>
            </a:r>
            <a:r>
              <a:rPr lang="ru-RU" dirty="0" err="1">
                <a:latin typeface="+mn-lt"/>
              </a:rPr>
              <a:t>виплачується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щотижнево</a:t>
            </a:r>
            <a:r>
              <a:rPr lang="ru-RU" dirty="0">
                <a:latin typeface="+mn-lt"/>
              </a:rPr>
              <a:t>. Доставка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до </a:t>
            </a:r>
            <a:r>
              <a:rPr lang="ru-RU" dirty="0" err="1">
                <a:latin typeface="+mn-lt"/>
              </a:rPr>
              <a:t>місця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роботи</a:t>
            </a:r>
            <a:r>
              <a:rPr lang="ru-RU" dirty="0">
                <a:latin typeface="+mn-lt"/>
              </a:rPr>
              <a:t>.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 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ПОРАДИ </a:t>
            </a:r>
            <a:r>
              <a:rPr lang="ru-RU" b="1" dirty="0" err="1">
                <a:latin typeface="+mn-lt"/>
              </a:rPr>
              <a:t>Якщо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Ви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збираєтесь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працювати</a:t>
            </a:r>
            <a:r>
              <a:rPr lang="ru-RU" b="1" dirty="0">
                <a:latin typeface="+mn-lt"/>
              </a:rPr>
              <a:t> за кордоном...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 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b="1" dirty="0" err="1">
                <a:latin typeface="+mn-lt"/>
              </a:rPr>
              <a:t>Третім</a:t>
            </a:r>
            <a:r>
              <a:rPr lang="ru-RU" b="1" dirty="0">
                <a:latin typeface="+mn-lt"/>
              </a:rPr>
              <a:t> шляхом </a:t>
            </a:r>
            <a:r>
              <a:rPr lang="ru-RU" dirty="0">
                <a:latin typeface="+mn-lt"/>
              </a:rPr>
              <a:t>«</a:t>
            </a:r>
            <a:r>
              <a:rPr lang="ru-RU" dirty="0" err="1">
                <a:latin typeface="+mn-lt"/>
              </a:rPr>
              <a:t>вивозу</a:t>
            </a:r>
            <a:r>
              <a:rPr lang="ru-RU" dirty="0">
                <a:latin typeface="+mn-lt"/>
              </a:rPr>
              <a:t>» </a:t>
            </a:r>
            <a:r>
              <a:rPr lang="ru-RU" dirty="0" err="1">
                <a:latin typeface="+mn-lt"/>
              </a:rPr>
              <a:t>українських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громадян</a:t>
            </a:r>
            <a:r>
              <a:rPr lang="ru-RU" dirty="0">
                <a:latin typeface="+mn-lt"/>
              </a:rPr>
              <a:t> за кордон </a:t>
            </a:r>
            <a:r>
              <a:rPr lang="ru-RU" dirty="0" err="1">
                <a:latin typeface="+mn-lt"/>
              </a:rPr>
              <a:t>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туристичні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поїздки</a:t>
            </a:r>
            <a:r>
              <a:rPr lang="ru-RU" dirty="0">
                <a:latin typeface="+mn-lt"/>
              </a:rPr>
              <a:t>. На </a:t>
            </a:r>
            <a:r>
              <a:rPr lang="ru-RU" dirty="0" err="1">
                <a:latin typeface="+mn-lt"/>
              </a:rPr>
              <a:t>відміну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фірм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які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працевлаштовують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турфірми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офіційно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оформлюють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туристичні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візи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які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дозволяють</a:t>
            </a:r>
            <a:r>
              <a:rPr lang="ru-RU" dirty="0">
                <a:latin typeface="+mn-lt"/>
              </a:rPr>
              <a:t> легально </a:t>
            </a:r>
            <a:r>
              <a:rPr lang="ru-RU" dirty="0" err="1">
                <a:latin typeface="+mn-lt"/>
              </a:rPr>
              <a:t>виїхати</a:t>
            </a:r>
            <a:r>
              <a:rPr lang="ru-RU" dirty="0">
                <a:latin typeface="+mn-lt"/>
              </a:rPr>
              <a:t> в </a:t>
            </a:r>
            <a:r>
              <a:rPr lang="ru-RU" dirty="0" err="1">
                <a:latin typeface="+mn-lt"/>
              </a:rPr>
              <a:t>країну</a:t>
            </a:r>
            <a:r>
              <a:rPr lang="ru-RU" dirty="0">
                <a:latin typeface="+mn-lt"/>
              </a:rPr>
              <a:t>,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але</a:t>
            </a:r>
            <a:r>
              <a:rPr lang="ru-RU" dirty="0">
                <a:latin typeface="+mn-lt"/>
              </a:rPr>
              <a:t> не </a:t>
            </a:r>
            <a:r>
              <a:rPr lang="ru-RU" dirty="0" err="1">
                <a:latin typeface="+mn-lt"/>
              </a:rPr>
              <a:t>дають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можливості</a:t>
            </a:r>
            <a:r>
              <a:rPr lang="ru-RU" dirty="0">
                <a:latin typeface="+mn-lt"/>
              </a:rPr>
              <a:t> легального </a:t>
            </a:r>
            <a:r>
              <a:rPr lang="ru-RU" dirty="0" err="1">
                <a:latin typeface="+mn-lt"/>
              </a:rPr>
              <a:t>працевлаштування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тому </a:t>
            </a:r>
            <a:r>
              <a:rPr lang="ru-RU" dirty="0" err="1">
                <a:latin typeface="+mn-lt"/>
              </a:rPr>
              <a:t>українські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громадяни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працевлаштовуються</a:t>
            </a:r>
            <a:r>
              <a:rPr lang="ru-RU" dirty="0">
                <a:latin typeface="+mn-lt"/>
              </a:rPr>
              <a:t> за кордоном нелегально на </a:t>
            </a:r>
            <a:r>
              <a:rPr lang="ru-RU" dirty="0" err="1">
                <a:latin typeface="+mn-lt"/>
              </a:rPr>
              <a:t>свій</a:t>
            </a:r>
            <a:r>
              <a:rPr lang="ru-RU" dirty="0">
                <a:latin typeface="+mn-lt"/>
              </a:rPr>
              <a:t> страх та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ризик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Відповідальність</a:t>
            </a:r>
            <a:r>
              <a:rPr lang="ru-RU" dirty="0">
                <a:latin typeface="+mn-lt"/>
              </a:rPr>
              <a:t> за </a:t>
            </a:r>
            <a:r>
              <a:rPr lang="ru-RU" dirty="0" err="1">
                <a:latin typeface="+mn-lt"/>
              </a:rPr>
              <a:t>їхні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долі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туристичні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агенції</a:t>
            </a:r>
            <a:r>
              <a:rPr lang="ru-RU" dirty="0">
                <a:latin typeface="+mn-lt"/>
              </a:rPr>
              <a:t> не </a:t>
            </a:r>
            <a:r>
              <a:rPr lang="ru-RU" dirty="0" err="1">
                <a:latin typeface="+mn-lt"/>
              </a:rPr>
              <a:t>несуть</a:t>
            </a:r>
            <a:r>
              <a:rPr lang="ru-RU" dirty="0">
                <a:latin typeface="+mn-lt"/>
              </a:rPr>
              <a:t>.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b="1" dirty="0" err="1">
                <a:latin typeface="+mn-lt"/>
              </a:rPr>
              <a:t>Загальні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поради</a:t>
            </a:r>
            <a:r>
              <a:rPr lang="ru-RU" b="1" dirty="0">
                <a:latin typeface="+mn-lt"/>
              </a:rPr>
              <a:t>, </a:t>
            </a:r>
            <a:r>
              <a:rPr lang="ru-RU" b="1" dirty="0" err="1">
                <a:latin typeface="+mn-lt"/>
              </a:rPr>
              <a:t>які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будуть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корисними</a:t>
            </a:r>
            <a:r>
              <a:rPr lang="ru-RU" b="1" dirty="0">
                <a:latin typeface="+mn-lt"/>
              </a:rPr>
              <a:t> перед </a:t>
            </a:r>
            <a:r>
              <a:rPr lang="ru-RU" b="1" dirty="0" err="1">
                <a:latin typeface="+mn-lt"/>
              </a:rPr>
              <a:t>поїздкою</a:t>
            </a:r>
            <a:r>
              <a:rPr lang="ru-RU" b="1" dirty="0">
                <a:latin typeface="+mn-lt"/>
              </a:rPr>
              <a:t> за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b="1" dirty="0">
                <a:latin typeface="+mn-lt"/>
              </a:rPr>
              <a:t>кордон: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 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b="1" dirty="0" err="1">
                <a:latin typeface="+mn-lt"/>
              </a:rPr>
              <a:t>Четвертий</a:t>
            </a:r>
            <a:r>
              <a:rPr lang="ru-RU" b="1" dirty="0">
                <a:latin typeface="+mn-lt"/>
              </a:rPr>
              <a:t> шлях </a:t>
            </a:r>
            <a:r>
              <a:rPr lang="ru-RU" b="1" dirty="0" err="1">
                <a:latin typeface="+mn-lt"/>
              </a:rPr>
              <a:t>вивезення</a:t>
            </a:r>
            <a:r>
              <a:rPr lang="ru-RU" dirty="0">
                <a:latin typeface="+mn-lt"/>
              </a:rPr>
              <a:t> – </a:t>
            </a:r>
            <a:r>
              <a:rPr lang="ru-RU" dirty="0" err="1">
                <a:latin typeface="+mn-lt"/>
              </a:rPr>
              <a:t>це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шлюбні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оголошення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контракти</a:t>
            </a:r>
            <a:r>
              <a:rPr lang="ru-RU" dirty="0">
                <a:latin typeface="+mn-lt"/>
              </a:rPr>
              <a:t>. Велика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кількість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українських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жінок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мріє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одружитися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іноземцем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Існує</a:t>
            </a:r>
            <a:r>
              <a:rPr lang="ru-RU" dirty="0">
                <a:latin typeface="+mn-lt"/>
              </a:rPr>
              <a:t> практика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запрошення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жінок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дівчат</a:t>
            </a:r>
            <a:r>
              <a:rPr lang="ru-RU" dirty="0">
                <a:latin typeface="+mn-lt"/>
              </a:rPr>
              <a:t> через </a:t>
            </a:r>
            <a:r>
              <a:rPr lang="ru-RU" dirty="0" err="1">
                <a:latin typeface="+mn-lt"/>
              </a:rPr>
              <a:t>шлюбні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агенції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начебто</a:t>
            </a:r>
            <a:r>
              <a:rPr lang="ru-RU" dirty="0">
                <a:latin typeface="+mn-lt"/>
              </a:rPr>
              <a:t> для </a:t>
            </a:r>
            <a:r>
              <a:rPr lang="ru-RU" dirty="0" err="1">
                <a:latin typeface="+mn-lt"/>
              </a:rPr>
              <a:t>одруження</a:t>
            </a:r>
            <a:r>
              <a:rPr lang="ru-RU" dirty="0">
                <a:latin typeface="+mn-lt"/>
              </a:rPr>
              <a:t>. На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відміну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фірм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які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займаються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працевлаштуванням</a:t>
            </a:r>
            <a:r>
              <a:rPr lang="ru-RU" dirty="0">
                <a:latin typeface="+mn-lt"/>
              </a:rPr>
              <a:t> за кордоном, </a:t>
            </a:r>
            <a:r>
              <a:rPr lang="ru-RU" dirty="0" err="1">
                <a:latin typeface="+mn-lt"/>
              </a:rPr>
              <a:t>ці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агенції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взагалі</a:t>
            </a:r>
            <a:r>
              <a:rPr lang="ru-RU" dirty="0">
                <a:latin typeface="+mn-lt"/>
              </a:rPr>
              <a:t> не </a:t>
            </a:r>
            <a:r>
              <a:rPr lang="ru-RU" dirty="0" err="1">
                <a:latin typeface="+mn-lt"/>
              </a:rPr>
              <a:t>повинні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отримувати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ніяких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ліцензій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проходити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перевірок</a:t>
            </a:r>
            <a:r>
              <a:rPr lang="ru-RU" dirty="0">
                <a:latin typeface="+mn-lt"/>
              </a:rPr>
              <a:t>.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b="1" dirty="0" err="1">
                <a:latin typeface="+mn-lt"/>
              </a:rPr>
              <a:t>Якщо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Ви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збираєтесь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одружуватися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з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іноземцем</a:t>
            </a:r>
            <a:r>
              <a:rPr lang="ru-RU" b="1" dirty="0">
                <a:latin typeface="+mn-lt"/>
              </a:rPr>
              <a:t>/кою...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 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Є </a:t>
            </a:r>
            <a:r>
              <a:rPr lang="ru-RU" dirty="0" err="1">
                <a:latin typeface="+mn-lt"/>
              </a:rPr>
              <a:t>випадки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це</a:t>
            </a:r>
            <a:r>
              <a:rPr lang="ru-RU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п’ятий</a:t>
            </a:r>
            <a:r>
              <a:rPr lang="ru-RU" b="1" dirty="0">
                <a:latin typeface="+mn-lt"/>
              </a:rPr>
              <a:t> шлях</a:t>
            </a:r>
            <a:r>
              <a:rPr lang="ru-RU" dirty="0">
                <a:latin typeface="+mn-lt"/>
              </a:rPr>
              <a:t>) </a:t>
            </a:r>
            <a:r>
              <a:rPr lang="ru-RU" dirty="0" err="1">
                <a:latin typeface="+mn-lt"/>
              </a:rPr>
              <a:t>потрапляння</a:t>
            </a:r>
            <a:r>
              <a:rPr lang="ru-RU" dirty="0">
                <a:latin typeface="+mn-lt"/>
              </a:rPr>
              <a:t> до рабства </a:t>
            </a:r>
            <a:r>
              <a:rPr lang="ru-RU" dirty="0" err="1">
                <a:latin typeface="+mn-lt"/>
              </a:rPr>
              <a:t>навіть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через </a:t>
            </a:r>
            <a:r>
              <a:rPr lang="ru-RU" dirty="0" err="1">
                <a:latin typeface="+mn-lt"/>
              </a:rPr>
              <a:t>всесвітню</a:t>
            </a:r>
            <a:r>
              <a:rPr lang="ru-RU" dirty="0">
                <a:latin typeface="+mn-lt"/>
              </a:rPr>
              <a:t> мережу </a:t>
            </a:r>
            <a:r>
              <a:rPr lang="ru-RU" dirty="0" err="1">
                <a:latin typeface="+mn-lt"/>
              </a:rPr>
              <a:t>Інтернет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Український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вчений</a:t>
            </a:r>
            <a:r>
              <a:rPr lang="ru-RU" dirty="0">
                <a:latin typeface="+mn-lt"/>
              </a:rPr>
              <a:t> І. Воронов </a:t>
            </a:r>
            <a:r>
              <a:rPr lang="ru-RU" dirty="0" err="1">
                <a:latin typeface="+mn-lt"/>
              </a:rPr>
              <a:t>спеціально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створені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сайти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умовно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розподіляє</a:t>
            </a:r>
            <a:r>
              <a:rPr lang="ru-RU" dirty="0">
                <a:latin typeface="+mn-lt"/>
              </a:rPr>
              <a:t> на </a:t>
            </a:r>
            <a:r>
              <a:rPr lang="ru-RU" dirty="0" err="1">
                <a:latin typeface="+mn-lt"/>
              </a:rPr>
              <a:t>чотири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групи</a:t>
            </a:r>
            <a:r>
              <a:rPr lang="ru-RU" dirty="0">
                <a:latin typeface="+mn-lt"/>
              </a:rPr>
              <a:t>. До </a:t>
            </a:r>
            <a:r>
              <a:rPr lang="ru-RU" dirty="0" err="1">
                <a:latin typeface="+mn-lt"/>
              </a:rPr>
              <a:t>першої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групи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відносить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web-сторінки</a:t>
            </a:r>
            <a:r>
              <a:rPr lang="ru-RU" dirty="0">
                <a:latin typeface="+mn-lt"/>
              </a:rPr>
              <a:t>,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що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присвячені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секс-індустрії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несуть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суто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рекламне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навантаження</a:t>
            </a:r>
            <a:r>
              <a:rPr lang="ru-RU" dirty="0">
                <a:latin typeface="+mn-lt"/>
              </a:rPr>
              <a:t>. До </a:t>
            </a:r>
            <a:r>
              <a:rPr lang="ru-RU" dirty="0" err="1">
                <a:latin typeface="+mn-lt"/>
              </a:rPr>
              <a:t>другої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групи</a:t>
            </a:r>
            <a:r>
              <a:rPr lang="ru-RU" dirty="0">
                <a:latin typeface="+mn-lt"/>
              </a:rPr>
              <a:t> належать </a:t>
            </a:r>
            <a:r>
              <a:rPr lang="ru-RU" dirty="0" err="1">
                <a:latin typeface="+mn-lt"/>
              </a:rPr>
              <a:t>web-сторінки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які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нібито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пропонують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гарну</a:t>
            </a:r>
            <a:r>
              <a:rPr lang="ru-RU" dirty="0">
                <a:latin typeface="+mn-lt"/>
              </a:rPr>
              <a:t> роботу за кордоном.. </a:t>
            </a:r>
            <a:r>
              <a:rPr lang="ru-RU" dirty="0" err="1">
                <a:latin typeface="+mn-lt"/>
              </a:rPr>
              <a:t>Третю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групу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складають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сайти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фіктивних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шлюбних</a:t>
            </a:r>
            <a:r>
              <a:rPr lang="ru-RU" dirty="0">
                <a:latin typeface="+mn-lt"/>
              </a:rPr>
              <a:t> агентств. </a:t>
            </a:r>
            <a:r>
              <a:rPr lang="ru-RU" dirty="0" err="1">
                <a:latin typeface="+mn-lt"/>
              </a:rPr>
              <a:t>Сайти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які</a:t>
            </a:r>
            <a:r>
              <a:rPr lang="ru-RU" dirty="0">
                <a:latin typeface="+mn-lt"/>
              </a:rPr>
              <a:t> належать </a:t>
            </a:r>
            <a:r>
              <a:rPr lang="ru-RU" dirty="0" err="1">
                <a:latin typeface="+mn-lt"/>
              </a:rPr>
              <a:t>приватним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чи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державним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медичним</a:t>
            </a:r>
            <a:r>
              <a:rPr lang="ru-RU" dirty="0">
                <a:latin typeface="+mn-lt"/>
              </a:rPr>
              <a:t> закладам,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належать до </a:t>
            </a:r>
            <a:r>
              <a:rPr lang="ru-RU" dirty="0" err="1">
                <a:latin typeface="+mn-lt"/>
              </a:rPr>
              <a:t>четвертої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групи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Переслідуючи</a:t>
            </a:r>
            <a:r>
              <a:rPr lang="ru-RU" dirty="0">
                <a:latin typeface="+mn-lt"/>
              </a:rPr>
              <a:t> добру мету, – </a:t>
            </a:r>
            <a:r>
              <a:rPr lang="ru-RU" dirty="0" err="1">
                <a:latin typeface="+mn-lt"/>
              </a:rPr>
              <a:t>порятунок</a:t>
            </a:r>
            <a:r>
              <a:rPr lang="ru-RU" dirty="0">
                <a:latin typeface="+mn-lt"/>
              </a:rPr>
              <a:t> тяжко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хворих</a:t>
            </a:r>
            <a:r>
              <a:rPr lang="ru-RU" dirty="0">
                <a:latin typeface="+mn-lt"/>
              </a:rPr>
              <a:t> людей, </a:t>
            </a:r>
            <a:r>
              <a:rPr lang="ru-RU" dirty="0" err="1">
                <a:latin typeface="+mn-lt"/>
              </a:rPr>
              <a:t>такі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сайти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використовуються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злочинними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угрупованнями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для </a:t>
            </a:r>
            <a:r>
              <a:rPr lang="ru-RU" dirty="0" err="1">
                <a:latin typeface="+mn-lt"/>
              </a:rPr>
              <a:t>торгівлі</a:t>
            </a:r>
            <a:r>
              <a:rPr lang="ru-RU" dirty="0">
                <a:latin typeface="+mn-lt"/>
              </a:rPr>
              <a:t> органами та тканинами для </a:t>
            </a:r>
            <a:r>
              <a:rPr lang="ru-RU" dirty="0" err="1">
                <a:latin typeface="+mn-lt"/>
              </a:rPr>
              <a:t>трансплантації</a:t>
            </a:r>
            <a:r>
              <a:rPr lang="ru-RU" dirty="0">
                <a:latin typeface="+mn-lt"/>
              </a:rPr>
              <a:t>.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b="1" dirty="0">
                <a:latin typeface="+mn-lt"/>
              </a:rPr>
              <a:t>Правила </a:t>
            </a:r>
            <a:r>
              <a:rPr lang="ru-RU" b="1" dirty="0" err="1">
                <a:latin typeface="+mn-lt"/>
              </a:rPr>
              <a:t>безпечної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поведінки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дітей</a:t>
            </a:r>
            <a:r>
              <a:rPr lang="ru-RU" b="1" dirty="0">
                <a:latin typeface="+mn-lt"/>
              </a:rPr>
              <a:t> в </a:t>
            </a:r>
            <a:r>
              <a:rPr lang="ru-RU" b="1" dirty="0" err="1">
                <a:latin typeface="+mn-lt"/>
              </a:rPr>
              <a:t>Інтернеті</a:t>
            </a:r>
            <a:r>
              <a:rPr lang="ru-RU" b="1" dirty="0">
                <a:latin typeface="+mn-lt"/>
              </a:rPr>
              <a:t>: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b="1" dirty="0" err="1">
                <a:latin typeface="+mn-lt"/>
              </a:rPr>
              <a:t>Шостий</a:t>
            </a:r>
            <a:r>
              <a:rPr lang="ru-RU" b="1" dirty="0">
                <a:latin typeface="+mn-lt"/>
              </a:rPr>
              <a:t> шлях – </a:t>
            </a:r>
            <a:r>
              <a:rPr lang="ru-RU" dirty="0" err="1">
                <a:latin typeface="+mn-lt"/>
              </a:rPr>
              <a:t>це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навчання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Громадян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запрошують</a:t>
            </a:r>
            <a:r>
              <a:rPr lang="ru-RU" dirty="0">
                <a:latin typeface="+mn-lt"/>
              </a:rPr>
              <a:t> на </a:t>
            </a:r>
            <a:r>
              <a:rPr lang="ru-RU" dirty="0" err="1">
                <a:latin typeface="+mn-lt"/>
              </a:rPr>
              <a:t>навчання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чи</a:t>
            </a:r>
            <a:r>
              <a:rPr lang="ru-RU" dirty="0">
                <a:latin typeface="+mn-lt"/>
              </a:rPr>
              <a:t> на практику за кордон, </a:t>
            </a:r>
            <a:r>
              <a:rPr lang="ru-RU" dirty="0" err="1">
                <a:latin typeface="+mn-lt"/>
              </a:rPr>
              <a:t>спокушуючи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гарними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умовами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майбутніми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перспективами.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b="1" dirty="0" err="1">
                <a:latin typeface="+mn-lt"/>
              </a:rPr>
              <a:t>Ще</a:t>
            </a:r>
            <a:r>
              <a:rPr lang="ru-RU" b="1" dirty="0">
                <a:latin typeface="+mn-lt"/>
              </a:rPr>
              <a:t> один шлях </a:t>
            </a:r>
            <a:r>
              <a:rPr lang="ru-RU" b="1" dirty="0" err="1">
                <a:latin typeface="+mn-lt"/>
              </a:rPr>
              <a:t>вивозу</a:t>
            </a:r>
            <a:r>
              <a:rPr lang="ru-RU" b="1" dirty="0">
                <a:latin typeface="+mn-lt"/>
              </a:rPr>
              <a:t> (</a:t>
            </a:r>
            <a:r>
              <a:rPr lang="ru-RU" b="1" dirty="0" err="1">
                <a:latin typeface="+mn-lt"/>
              </a:rPr>
              <a:t>виїзду</a:t>
            </a:r>
            <a:r>
              <a:rPr lang="ru-RU" b="1" dirty="0">
                <a:latin typeface="+mn-lt"/>
              </a:rPr>
              <a:t>)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українських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громадян</a:t>
            </a:r>
            <a:r>
              <a:rPr lang="ru-RU" dirty="0">
                <a:latin typeface="+mn-lt"/>
              </a:rPr>
              <a:t> за кордон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– </a:t>
            </a:r>
            <a:r>
              <a:rPr lang="ru-RU" dirty="0" err="1">
                <a:latin typeface="+mn-lt"/>
              </a:rPr>
              <a:t>це</a:t>
            </a:r>
            <a:r>
              <a:rPr lang="ru-RU" dirty="0">
                <a:latin typeface="+mn-lt"/>
              </a:rPr>
              <a:t> система «</a:t>
            </a:r>
            <a:r>
              <a:rPr lang="ru-RU" dirty="0" err="1">
                <a:latin typeface="+mn-lt"/>
              </a:rPr>
              <a:t>аu-раіr</a:t>
            </a:r>
            <a:r>
              <a:rPr lang="ru-RU" dirty="0">
                <a:latin typeface="+mn-lt"/>
              </a:rPr>
              <a:t>» (в </a:t>
            </a:r>
            <a:r>
              <a:rPr lang="ru-RU" dirty="0" err="1">
                <a:latin typeface="+mn-lt"/>
              </a:rPr>
              <a:t>перекладі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французької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мови</a:t>
            </a:r>
            <a:r>
              <a:rPr lang="ru-RU" dirty="0">
                <a:latin typeface="+mn-lt"/>
              </a:rPr>
              <a:t> «</a:t>
            </a:r>
            <a:r>
              <a:rPr lang="ru-RU" dirty="0" err="1">
                <a:latin typeface="+mn-lt"/>
              </a:rPr>
              <a:t>аu-раіr</a:t>
            </a:r>
            <a:r>
              <a:rPr lang="ru-RU" dirty="0">
                <a:latin typeface="+mn-lt"/>
              </a:rPr>
              <a:t>» – «на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рівних</a:t>
            </a:r>
            <a:r>
              <a:rPr lang="ru-RU" dirty="0">
                <a:latin typeface="+mn-lt"/>
              </a:rPr>
              <a:t>», а </a:t>
            </a:r>
            <a:r>
              <a:rPr lang="ru-RU" dirty="0" err="1">
                <a:latin typeface="+mn-lt"/>
              </a:rPr>
              <a:t>фактично</a:t>
            </a:r>
            <a:r>
              <a:rPr lang="ru-RU" dirty="0">
                <a:latin typeface="+mn-lt"/>
              </a:rPr>
              <a:t> – </a:t>
            </a:r>
            <a:r>
              <a:rPr lang="ru-RU" dirty="0" err="1">
                <a:latin typeface="+mn-lt"/>
              </a:rPr>
              <a:t>це</a:t>
            </a:r>
            <a:r>
              <a:rPr lang="ru-RU" dirty="0">
                <a:latin typeface="+mn-lt"/>
              </a:rPr>
              <a:t> няня). У </a:t>
            </a:r>
            <a:r>
              <a:rPr lang="ru-RU" dirty="0" err="1">
                <a:latin typeface="+mn-lt"/>
              </a:rPr>
              <a:t>світі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ця</a:t>
            </a:r>
            <a:r>
              <a:rPr lang="ru-RU" dirty="0">
                <a:latin typeface="+mn-lt"/>
              </a:rPr>
              <a:t> система </a:t>
            </a:r>
            <a:r>
              <a:rPr lang="ru-RU" dirty="0" err="1">
                <a:latin typeface="+mn-lt"/>
              </a:rPr>
              <a:t>існує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1960 р., </a:t>
            </a:r>
            <a:r>
              <a:rPr lang="ru-RU" dirty="0" err="1">
                <a:latin typeface="+mn-lt"/>
              </a:rPr>
              <a:t>але</a:t>
            </a:r>
            <a:r>
              <a:rPr lang="ru-RU" dirty="0">
                <a:latin typeface="+mn-lt"/>
              </a:rPr>
              <a:t> для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українських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громадян</a:t>
            </a:r>
            <a:r>
              <a:rPr lang="ru-RU" dirty="0">
                <a:latin typeface="+mn-lt"/>
              </a:rPr>
              <a:t> стала доступною </a:t>
            </a:r>
            <a:r>
              <a:rPr lang="ru-RU" dirty="0" err="1">
                <a:latin typeface="+mn-lt"/>
              </a:rPr>
              <a:t>лише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кілька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років</a:t>
            </a:r>
            <a:r>
              <a:rPr lang="ru-RU" dirty="0">
                <a:latin typeface="+mn-lt"/>
              </a:rPr>
              <a:t> тому. Система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«</a:t>
            </a:r>
            <a:r>
              <a:rPr lang="ru-RU" dirty="0" err="1">
                <a:latin typeface="+mn-lt"/>
              </a:rPr>
              <a:t>аu-раіr</a:t>
            </a:r>
            <a:r>
              <a:rPr lang="ru-RU" dirty="0">
                <a:latin typeface="+mn-lt"/>
              </a:rPr>
              <a:t>» </a:t>
            </a:r>
            <a:r>
              <a:rPr lang="ru-RU" dirty="0" err="1">
                <a:latin typeface="+mn-lt"/>
              </a:rPr>
              <a:t>була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розроблена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</a:t>
            </a:r>
            <a:r>
              <a:rPr lang="ru-RU" dirty="0">
                <a:latin typeface="+mn-lt"/>
              </a:rPr>
              <a:t> метою культурного </a:t>
            </a:r>
            <a:r>
              <a:rPr lang="ru-RU" dirty="0" err="1">
                <a:latin typeface="+mn-lt"/>
              </a:rPr>
              <a:t>обміну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молоді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Основні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вимоги</a:t>
            </a:r>
            <a:r>
              <a:rPr lang="ru-RU" dirty="0">
                <a:latin typeface="+mn-lt"/>
              </a:rPr>
              <a:t>: </a:t>
            </a:r>
            <a:r>
              <a:rPr lang="ru-RU" dirty="0" err="1">
                <a:latin typeface="+mn-lt"/>
              </a:rPr>
              <a:t>вік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</a:t>
            </a:r>
            <a:r>
              <a:rPr lang="ru-RU" dirty="0">
                <a:latin typeface="+mn-lt"/>
              </a:rPr>
              <a:t> 18 до 24 </a:t>
            </a:r>
            <a:r>
              <a:rPr lang="ru-RU" dirty="0" err="1">
                <a:latin typeface="+mn-lt"/>
              </a:rPr>
              <a:t>років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відсутність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власної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сім’ї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дітей</a:t>
            </a:r>
            <a:r>
              <a:rPr lang="ru-RU" dirty="0">
                <a:latin typeface="+mn-lt"/>
              </a:rPr>
              <a:t>. Система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передбачає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проживання</a:t>
            </a:r>
            <a:r>
              <a:rPr lang="ru-RU" dirty="0">
                <a:latin typeface="+mn-lt"/>
              </a:rPr>
              <a:t> в </a:t>
            </a:r>
            <a:r>
              <a:rPr lang="ru-RU" dirty="0" err="1">
                <a:latin typeface="+mn-lt"/>
              </a:rPr>
              <a:t>сім’ї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допомогу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догляді</a:t>
            </a:r>
            <a:r>
              <a:rPr lang="ru-RU" dirty="0">
                <a:latin typeface="+mn-lt"/>
              </a:rPr>
              <a:t> за </a:t>
            </a:r>
            <a:r>
              <a:rPr lang="ru-RU" dirty="0" err="1">
                <a:latin typeface="+mn-lt"/>
              </a:rPr>
              <a:t>дитиною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виконання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поточних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господарських</a:t>
            </a:r>
            <a:r>
              <a:rPr lang="ru-RU" dirty="0">
                <a:latin typeface="+mn-lt"/>
              </a:rPr>
              <a:t> справ (30 годин на </a:t>
            </a:r>
            <a:r>
              <a:rPr lang="ru-RU" dirty="0" err="1">
                <a:latin typeface="+mn-lt"/>
              </a:rPr>
              <a:t>тиждень</a:t>
            </a:r>
            <a:r>
              <a:rPr lang="ru-RU" dirty="0">
                <a:latin typeface="+mn-lt"/>
              </a:rPr>
              <a:t>), а </a:t>
            </a:r>
            <a:r>
              <a:rPr lang="ru-RU" dirty="0" err="1">
                <a:latin typeface="+mn-lt"/>
              </a:rPr>
              <a:t>також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відвідування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мовних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курсів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Зверніть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увагу</a:t>
            </a:r>
            <a:r>
              <a:rPr lang="ru-RU" dirty="0">
                <a:latin typeface="+mn-lt"/>
              </a:rPr>
              <a:t> – в </a:t>
            </a:r>
            <a:r>
              <a:rPr lang="ru-RU" dirty="0" err="1">
                <a:latin typeface="+mn-lt"/>
              </a:rPr>
              <a:t>обов’язки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учасника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системи</a:t>
            </a:r>
            <a:r>
              <a:rPr lang="ru-RU" dirty="0">
                <a:latin typeface="+mn-lt"/>
              </a:rPr>
              <a:t> не входить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r>
              <a:rPr lang="ru-RU" dirty="0" err="1">
                <a:latin typeface="+mn-lt"/>
              </a:rPr>
              <a:t>турбота</a:t>
            </a:r>
            <a:r>
              <a:rPr lang="ru-RU" dirty="0">
                <a:latin typeface="+mn-lt"/>
              </a:rPr>
              <a:t> про </a:t>
            </a:r>
            <a:r>
              <a:rPr lang="ru-RU" dirty="0" err="1">
                <a:latin typeface="+mn-lt"/>
              </a:rPr>
              <a:t>дітей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молодше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двох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років</a:t>
            </a:r>
            <a:r>
              <a:rPr lang="ru-RU" dirty="0">
                <a:latin typeface="+mn-lt"/>
              </a:rPr>
              <a:t>!</a:t>
            </a:r>
            <a:endParaRPr lang="uk-UA" dirty="0">
              <a:latin typeface="+mn-lt"/>
            </a:endParaRPr>
          </a:p>
          <a:p>
            <a:pPr eaLnBrk="1" hangingPunct="1">
              <a:defRPr/>
            </a:pPr>
            <a:endParaRPr lang="uk-UA" dirty="0">
              <a:latin typeface="+mn-lt"/>
            </a:endParaRPr>
          </a:p>
        </p:txBody>
      </p:sp>
      <p:sp>
        <p:nvSpPr>
          <p:cNvPr id="69636" name="Номер слайда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3DCB75A-EA56-4962-8B4F-11A54E081CAA}" type="slidenum">
              <a:rPr lang="uk-UA" altLang="en-US" sz="1200">
                <a:latin typeface="Verdana" panose="020B0604030504040204" pitchFamily="34" charset="0"/>
              </a:rPr>
              <a:pPr algn="r" eaLnBrk="1" hangingPunct="1"/>
              <a:t>25</a:t>
            </a:fld>
            <a:endParaRPr lang="uk-UA" altLang="en-US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5E-F642-4C02-810B-D300E569387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06B8-B030-4234-BFDB-0B536800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4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5E-F642-4C02-810B-D300E569387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06B8-B030-4234-BFDB-0B536800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6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5E-F642-4C02-810B-D300E569387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06B8-B030-4234-BFDB-0B536800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0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5E-F642-4C02-810B-D300E569387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06B8-B030-4234-BFDB-0B536800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5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5E-F642-4C02-810B-D300E569387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06B8-B030-4234-BFDB-0B536800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5E-F642-4C02-810B-D300E569387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06B8-B030-4234-BFDB-0B536800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5E-F642-4C02-810B-D300E569387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06B8-B030-4234-BFDB-0B536800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8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5E-F642-4C02-810B-D300E569387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06B8-B030-4234-BFDB-0B536800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5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5E-F642-4C02-810B-D300E569387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06B8-B030-4234-BFDB-0B536800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5E-F642-4C02-810B-D300E569387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06B8-B030-4234-BFDB-0B536800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9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5E-F642-4C02-810B-D300E569387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06B8-B030-4234-BFDB-0B536800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CA5E-F642-4C02-810B-D300E569387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06B8-B030-4234-BFDB-0B536800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5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17" y="34171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900" b="1" smtClean="0"/>
              <a:t/>
            </a:r>
            <a:br>
              <a:rPr lang="en-US" sz="4900" b="1" smtClean="0"/>
            </a:br>
            <a:r>
              <a:rPr lang="uk-UA" sz="4900" b="1" smtClean="0"/>
              <a:t>«</a:t>
            </a:r>
            <a:r>
              <a:rPr lang="uk-UA" sz="4900" b="1" dirty="0"/>
              <a:t>Протидія торгівлі людьми в Україні. </a:t>
            </a:r>
            <a:r>
              <a:rPr lang="en-US" sz="4900" dirty="0" smtClean="0">
                <a:effectLst/>
              </a:rPr>
              <a:t/>
            </a:r>
            <a:br>
              <a:rPr lang="en-US" sz="4900" dirty="0" smtClean="0">
                <a:effectLst/>
              </a:rPr>
            </a:br>
            <a:r>
              <a:rPr lang="uk-UA" sz="4900" b="1" dirty="0"/>
              <a:t>Національний механізм взаємодії суб’єктів»</a:t>
            </a:r>
            <a:r>
              <a:rPr lang="en-US" sz="4900" dirty="0" smtClean="0">
                <a:effectLst/>
              </a:rPr>
              <a:t/>
            </a:r>
            <a:br>
              <a:rPr lang="en-US" sz="4900" dirty="0" smtClean="0">
                <a:effectLst/>
              </a:rPr>
            </a:br>
            <a:r>
              <a:rPr lang="ru-RU" b="1" dirty="0"/>
              <a:t> 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8339" y="6111681"/>
            <a:ext cx="9144000" cy="1655762"/>
          </a:xfrm>
        </p:spPr>
        <p:txBody>
          <a:bodyPr/>
          <a:lstStyle/>
          <a:p>
            <a:r>
              <a:rPr lang="ru-RU" b="1" dirty="0" smtClean="0"/>
              <a:t>18-21.10.2021 р., </a:t>
            </a:r>
            <a:r>
              <a:rPr lang="ru-RU" b="1" dirty="0" err="1" smtClean="0"/>
              <a:t>м.К</a:t>
            </a:r>
            <a:r>
              <a:rPr lang="uk-UA" b="1" dirty="0" err="1" smtClean="0"/>
              <a:t>иїв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1026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803" y="5530056"/>
            <a:ext cx="2173228" cy="109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8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8025"/>
            <a:ext cx="10515600" cy="4351338"/>
          </a:xfrm>
        </p:spPr>
        <p:txBody>
          <a:bodyPr/>
          <a:lstStyle/>
          <a:p>
            <a:r>
              <a:rPr lang="uk-UA" b="1" dirty="0" smtClean="0"/>
              <a:t>Рабство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стан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атрибути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насильницьке</a:t>
            </a:r>
            <a:r>
              <a:rPr lang="ru-RU" dirty="0"/>
              <a:t> </a:t>
            </a:r>
            <a:r>
              <a:rPr lang="ru-RU" dirty="0" err="1"/>
              <a:t>підпорядкування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.</a:t>
            </a:r>
            <a:endParaRPr lang="en-US" dirty="0"/>
          </a:p>
          <a:p>
            <a:endParaRPr lang="uk-UA" dirty="0" smtClean="0"/>
          </a:p>
          <a:p>
            <a:pPr algn="just"/>
            <a:r>
              <a:rPr lang="uk-UA" b="1" dirty="0"/>
              <a:t>Експлуатація праці (трудова експлуатація) </a:t>
            </a:r>
            <a:r>
              <a:rPr lang="uk-UA" dirty="0"/>
              <a:t>– це присвоєння матеріальних результатів праці людини (зокрема </a:t>
            </a:r>
            <a:r>
              <a:rPr lang="uk-UA" dirty="0" smtClean="0"/>
              <a:t>прибутку)</a:t>
            </a:r>
            <a:r>
              <a:rPr lang="en-US" dirty="0" smtClean="0"/>
              <a:t> </a:t>
            </a:r>
            <a:r>
              <a:rPr lang="uk-UA" dirty="0" smtClean="0"/>
              <a:t>власником</a:t>
            </a:r>
            <a:r>
              <a:rPr lang="en-US" dirty="0" smtClean="0"/>
              <a:t> </a:t>
            </a:r>
            <a:r>
              <a:rPr lang="uk-UA" dirty="0" smtClean="0"/>
              <a:t>виробництва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74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877" y="7588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Експлуатація людини </a:t>
            </a:r>
            <a:r>
              <a:rPr lang="uk-UA" dirty="0"/>
              <a:t>– всі форми сексуальної експлуатації, </a:t>
            </a:r>
            <a:r>
              <a:rPr lang="uk-UA" dirty="0" smtClean="0"/>
              <a:t>використання </a:t>
            </a:r>
            <a:r>
              <a:rPr lang="uk-UA" dirty="0"/>
              <a:t>в порнобізнесі, примусова праця або примусове надання </a:t>
            </a:r>
            <a:r>
              <a:rPr lang="uk-UA" dirty="0" smtClean="0"/>
              <a:t>послуг</a:t>
            </a:r>
            <a:r>
              <a:rPr lang="uk-UA" dirty="0"/>
              <a:t>, рабство або звичаї, подібні до рабства, підневільний стан, </a:t>
            </a:r>
            <a:r>
              <a:rPr lang="uk-UA" dirty="0" smtClean="0"/>
              <a:t>залучення </a:t>
            </a:r>
            <a:r>
              <a:rPr lang="uk-UA" dirty="0"/>
              <a:t>до боргової кабали, вилучення органів, проведення </a:t>
            </a:r>
            <a:r>
              <a:rPr lang="uk-UA" dirty="0" smtClean="0"/>
              <a:t>дослідів</a:t>
            </a:r>
            <a:r>
              <a:rPr lang="en-US" dirty="0" smtClean="0"/>
              <a:t> </a:t>
            </a:r>
            <a:r>
              <a:rPr lang="uk-UA" dirty="0" smtClean="0"/>
              <a:t>над </a:t>
            </a:r>
            <a:r>
              <a:rPr lang="uk-UA" dirty="0"/>
              <a:t>людиною без її згоди, усиновлення (удочеріння) з метою наживи, </a:t>
            </a:r>
            <a:r>
              <a:rPr lang="uk-UA" dirty="0" smtClean="0"/>
              <a:t>примусова </a:t>
            </a:r>
            <a:r>
              <a:rPr lang="uk-UA" dirty="0"/>
              <a:t>вагітність, втягнення у злочинну діяльність, використання </a:t>
            </a:r>
            <a:br>
              <a:rPr lang="uk-UA" dirty="0"/>
            </a:br>
            <a:r>
              <a:rPr lang="uk-UA" dirty="0"/>
              <a:t>в збройних конфліктах </a:t>
            </a:r>
            <a:r>
              <a:rPr lang="uk-UA" dirty="0" smtClean="0"/>
              <a:t>тощо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Форми/види торгівлі людьми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Примусова</a:t>
            </a:r>
            <a:r>
              <a:rPr lang="ru-RU" dirty="0" smtClean="0"/>
              <a:t> </a:t>
            </a:r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dirty="0" smtClean="0"/>
              <a:t>Сексуальна </a:t>
            </a:r>
            <a:r>
              <a:rPr lang="ru-RU" dirty="0" err="1"/>
              <a:t>експлуатація</a:t>
            </a:r>
            <a:r>
              <a:rPr lang="ru-RU" i="1" dirty="0"/>
              <a:t> </a:t>
            </a:r>
            <a:r>
              <a:rPr lang="en-US" i="1" dirty="0" smtClean="0"/>
              <a:t> </a:t>
            </a:r>
            <a:endParaRPr lang="en-US" dirty="0"/>
          </a:p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жебрацтві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 err="1" smtClean="0"/>
              <a:t>Втягнення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злочинну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конфліктах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 smtClean="0"/>
              <a:t>Продаж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dirty="0" err="1"/>
              <a:t>Вилучення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(Глобальний звіт щодо проблеми торгівлі людьми, </a:t>
            </a:r>
            <a:r>
              <a:rPr lang="en-US" b="1" dirty="0"/>
              <a:t>UNODC, </a:t>
            </a:r>
            <a:r>
              <a:rPr lang="en-US" b="1" dirty="0" smtClean="0"/>
              <a:t>2020)</a:t>
            </a:r>
            <a:endParaRPr lang="en-US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l="16358" t="21878" r="11526" b="15678"/>
          <a:stretch/>
        </p:blipFill>
        <p:spPr bwMode="auto">
          <a:xfrm>
            <a:off x="1700169" y="1876425"/>
            <a:ext cx="8933902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95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Масштаби торгівлі людьми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Торгівля</a:t>
            </a:r>
            <a:r>
              <a:rPr lang="ru-RU" dirty="0"/>
              <a:t> людьми - </a:t>
            </a:r>
            <a:r>
              <a:rPr lang="ru-RU" dirty="0" err="1"/>
              <a:t>найбільш</a:t>
            </a:r>
            <a:r>
              <a:rPr lang="ru-RU" dirty="0"/>
              <a:t> активно </a:t>
            </a:r>
            <a:r>
              <a:rPr lang="ru-RU" dirty="0" err="1"/>
              <a:t>прогресуюча</a:t>
            </a:r>
            <a:r>
              <a:rPr lang="ru-RU" dirty="0"/>
              <a:t> </a:t>
            </a:r>
            <a:r>
              <a:rPr lang="ru-RU" dirty="0" err="1"/>
              <a:t>злочинна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яка приносить </a:t>
            </a:r>
            <a:r>
              <a:rPr lang="ru-RU" dirty="0" err="1"/>
              <a:t>щорічний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150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 США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uk-UA" sz="9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uk-UA" dirty="0"/>
              <a:t>Міжнародна організація праці: 24,9 млн. осіб</a:t>
            </a:r>
            <a:r>
              <a:rPr lang="en-US" dirty="0"/>
              <a:t> </a:t>
            </a:r>
            <a:r>
              <a:rPr lang="uk-UA" dirty="0"/>
              <a:t>постраждали від торгівлі людьми (трудова експлуатація та сексуальна експлуатація) в 2016 р. </a:t>
            </a:r>
            <a:endParaRPr lang="uk-UA" dirty="0" smtClean="0"/>
          </a:p>
          <a:p>
            <a:endParaRPr lang="en-US" sz="1100" dirty="0" smtClean="0"/>
          </a:p>
          <a:p>
            <a:r>
              <a:rPr lang="uk-UA" dirty="0" smtClean="0"/>
              <a:t>ЮНІСЕФ: щорічно більше 1,2 млн. дітей стають жертвами торгівлі людьми 00 000 000 </a:t>
            </a:r>
          </a:p>
          <a:p>
            <a:pPr marL="0" indent="0">
              <a:buNone/>
            </a:pPr>
            <a:endParaRPr lang="uk-UA" dirty="0"/>
          </a:p>
          <a:p>
            <a:pPr marL="800100" lvl="1" indent="-342900" algn="ctr">
              <a:buFont typeface="Arial" charset="0"/>
              <a:buChar char="•"/>
              <a:defRPr/>
            </a:pPr>
            <a:r>
              <a:rPr lang="uk-UA" sz="1600" i="1" dirty="0">
                <a:latin typeface="Arial" charset="0"/>
              </a:rPr>
              <a:t>Відмінності у визначеннях, які використовують різні організації</a:t>
            </a:r>
            <a:endParaRPr lang="en-US" sz="1600" i="1" dirty="0">
              <a:latin typeface="Arial" charset="0"/>
            </a:endParaRPr>
          </a:p>
          <a:p>
            <a:pPr marL="800100" lvl="1" indent="-342900" algn="ctr">
              <a:buFont typeface="Arial" charset="0"/>
              <a:buChar char="•"/>
              <a:defRPr/>
            </a:pPr>
            <a:r>
              <a:rPr lang="uk-UA" sz="1600" i="1" dirty="0">
                <a:latin typeface="Arial" charset="0"/>
              </a:rPr>
              <a:t>Прихована природа злочину торгівлі людьми</a:t>
            </a:r>
          </a:p>
          <a:p>
            <a:pPr marL="800100" lvl="1" indent="-342900" algn="ctr">
              <a:buFont typeface="Arial" charset="0"/>
              <a:buChar char="•"/>
              <a:defRPr/>
            </a:pPr>
            <a:r>
              <a:rPr lang="uk-UA" sz="1600" i="1" dirty="0">
                <a:latin typeface="Arial" charset="0"/>
              </a:rPr>
              <a:t>Недостатньо ефективний механізм моніторингу секторів, в яких можлива експлуатація</a:t>
            </a:r>
            <a:endParaRPr lang="ru-RU" sz="1600" i="1" dirty="0">
              <a:latin typeface="Arial" charset="0"/>
            </a:endParaRPr>
          </a:p>
          <a:p>
            <a:pPr algn="ctr"/>
            <a:endParaRPr lang="en-US" dirty="0"/>
          </a:p>
        </p:txBody>
      </p:sp>
      <p:pic>
        <p:nvPicPr>
          <p:cNvPr id="4" name="Рисунок 3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global research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496" y="4128"/>
            <a:ext cx="2619504" cy="168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1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Ситуація в Україні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altLang="en-US" dirty="0"/>
              <a:t>Україна – країна походження, транзиту та призначення постраждалих від торгівлі </a:t>
            </a:r>
            <a:r>
              <a:rPr lang="uk-UA" altLang="en-US" dirty="0" smtClean="0"/>
              <a:t>людьми</a:t>
            </a:r>
          </a:p>
          <a:p>
            <a:endParaRPr lang="uk-UA" altLang="en-US" dirty="0">
              <a:latin typeface="Verdana" panose="020B0604030504040204" pitchFamily="34" charset="0"/>
            </a:endParaRPr>
          </a:p>
          <a:p>
            <a:pPr algn="just"/>
            <a:r>
              <a:rPr lang="uk-UA" dirty="0" smtClean="0"/>
              <a:t>За </a:t>
            </a:r>
            <a:r>
              <a:rPr lang="uk-UA" dirty="0"/>
              <a:t>інформацією </a:t>
            </a:r>
            <a:r>
              <a:rPr lang="uk-UA" b="1" dirty="0"/>
              <a:t>Національної поліції</a:t>
            </a:r>
            <a:r>
              <a:rPr lang="uk-UA" dirty="0"/>
              <a:t> </a:t>
            </a:r>
            <a:r>
              <a:rPr lang="uk-UA" dirty="0" smtClean="0"/>
              <a:t>в </a:t>
            </a:r>
            <a:r>
              <a:rPr lang="uk-UA" dirty="0"/>
              <a:t>2020 року встановлено </a:t>
            </a:r>
            <a:r>
              <a:rPr lang="uk-UA" b="1" dirty="0"/>
              <a:t>152 особам </a:t>
            </a:r>
            <a:r>
              <a:rPr lang="uk-UA" dirty="0"/>
              <a:t>статус потерпілого в кримінальних провадженнях, розпочатих за ознаками статті 149 (Торгівля людьми) Кримінального Кодексу </a:t>
            </a:r>
            <a:r>
              <a:rPr lang="uk-UA" dirty="0" smtClean="0"/>
              <a:t>України. </a:t>
            </a:r>
          </a:p>
          <a:p>
            <a:pPr marL="0" indent="0" algn="just">
              <a:buNone/>
            </a:pPr>
            <a:r>
              <a:rPr lang="uk-UA" dirty="0" smtClean="0"/>
              <a:t>   - з </a:t>
            </a:r>
            <a:r>
              <a:rPr lang="uk-UA" dirty="0"/>
              <a:t>них 87 чоловіків, 64 жінки та 1 малолітня дитина. 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ucy;&amp;kcy;&amp;rcy;&amp;acy;&amp;yicy;&amp;ncy;&amp;acy;&quot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2619" y="476971"/>
            <a:ext cx="1571181" cy="121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6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Міністерство соціальної політики, 2020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встановлено </a:t>
            </a:r>
            <a:r>
              <a:rPr lang="uk-UA" dirty="0"/>
              <a:t>статус особи, яка постраждала від торгівлі </a:t>
            </a:r>
            <a:r>
              <a:rPr lang="uk-UA" dirty="0" smtClean="0"/>
              <a:t>людьми - </a:t>
            </a:r>
            <a:r>
              <a:rPr lang="uk-UA" b="1" dirty="0"/>
              <a:t>136 </a:t>
            </a:r>
            <a:r>
              <a:rPr lang="uk-UA" b="1" dirty="0" smtClean="0"/>
              <a:t>особам</a:t>
            </a:r>
            <a:r>
              <a:rPr lang="uk-UA" dirty="0" smtClean="0"/>
              <a:t>. З </a:t>
            </a:r>
            <a:r>
              <a:rPr lang="uk-UA" dirty="0"/>
              <a:t>них 134 громадяни України та 2 громадян Республіки Білорусь. (Жінок – 34 особи, чоловіків – 100 осіб та 2 дітей).                   </a:t>
            </a:r>
            <a:endParaRPr lang="en-US" dirty="0"/>
          </a:p>
          <a:p>
            <a:pPr algn="just"/>
            <a:r>
              <a:rPr lang="uk-UA" dirty="0" smtClean="0"/>
              <a:t>117 </a:t>
            </a:r>
            <a:r>
              <a:rPr lang="uk-UA" dirty="0"/>
              <a:t>осіб </a:t>
            </a:r>
            <a:r>
              <a:rPr lang="uk-UA" dirty="0" smtClean="0"/>
              <a:t>- внутрішня </a:t>
            </a:r>
            <a:r>
              <a:rPr lang="uk-UA" dirty="0"/>
              <a:t>торгівлі людьми, 19 осіб </a:t>
            </a:r>
            <a:r>
              <a:rPr lang="uk-UA" dirty="0" smtClean="0"/>
              <a:t>– транскордонна.</a:t>
            </a:r>
            <a:endParaRPr lang="en-US" dirty="0"/>
          </a:p>
          <a:p>
            <a:pPr algn="just"/>
            <a:r>
              <a:rPr lang="uk-UA" dirty="0"/>
              <a:t>За </a:t>
            </a:r>
            <a:r>
              <a:rPr lang="uk-UA" u="sng" dirty="0"/>
              <a:t>видами </a:t>
            </a:r>
            <a:r>
              <a:rPr lang="uk-UA" u="sng" dirty="0" smtClean="0"/>
              <a:t>експлуатації </a:t>
            </a:r>
            <a:r>
              <a:rPr lang="uk-UA" dirty="0" smtClean="0"/>
              <a:t>- </a:t>
            </a:r>
            <a:r>
              <a:rPr lang="uk-UA" dirty="0"/>
              <a:t>65 осіб використано у збройних конфліктах, 52 особи постраждало від трудової експлуатації, 5 осіб від сексуальної, 2 особи втягнуто у жебракування, 10 втягнуто у злочинну діяльність та 2 продаж дітей.</a:t>
            </a:r>
            <a:endParaRPr lang="en-US" dirty="0"/>
          </a:p>
          <a:p>
            <a:pPr algn="just"/>
            <a:r>
              <a:rPr lang="uk-UA" dirty="0"/>
              <a:t>Основними </a:t>
            </a:r>
            <a:r>
              <a:rPr lang="uk-UA" u="sng" dirty="0"/>
              <a:t>країнами призначення </a:t>
            </a:r>
            <a:r>
              <a:rPr lang="uk-UA" dirty="0"/>
              <a:t>є Україна – 117 осіб, Російська Федерація – 5 осіб, ОАЄ – 4 особи, Ліванська Республіка – 1 особа, Італійська Республіка – 1 особа, Туреччина – 2 особи, Малайзія – 1 особа, Республіка Білорусь – 2, Греція – 3.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atin typeface="+mn-lt"/>
              </a:rPr>
              <a:t>Опитування на Національній гарячій лінії з попередження домашнього насильства, торгівлі людьми та гендерної дискримінації </a:t>
            </a:r>
            <a:r>
              <a:rPr lang="uk-UA" sz="2800" dirty="0" smtClean="0">
                <a:latin typeface="+mn-lt"/>
              </a:rPr>
              <a:t>(серпень – листопад 2020)</a:t>
            </a:r>
            <a:endParaRPr lang="en-US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20917" r="10823" b="2458"/>
          <a:stretch/>
        </p:blipFill>
        <p:spPr bwMode="auto">
          <a:xfrm>
            <a:off x="6527800" y="3007360"/>
            <a:ext cx="5664200" cy="385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21644" r="3343" b="4285"/>
          <a:stretch/>
        </p:blipFill>
        <p:spPr bwMode="auto">
          <a:xfrm>
            <a:off x="0" y="1690688"/>
            <a:ext cx="6705600" cy="3384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48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27743" r="2900" b="4220"/>
          <a:stretch/>
        </p:blipFill>
        <p:spPr bwMode="auto">
          <a:xfrm>
            <a:off x="3637280" y="3392805"/>
            <a:ext cx="8554720" cy="3465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t="20917" r="7359" b="9284"/>
          <a:stretch/>
        </p:blipFill>
        <p:spPr bwMode="auto">
          <a:xfrm>
            <a:off x="0" y="0"/>
            <a:ext cx="7731760" cy="3392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05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 даними МОМ в Україні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>
                <a:latin typeface="Calibri" panose="020F0502020204030204" pitchFamily="34" charset="0"/>
              </a:rPr>
              <a:t>Більше</a:t>
            </a:r>
            <a:r>
              <a:rPr lang="ru-RU" b="1" dirty="0">
                <a:latin typeface="Calibri" panose="020F0502020204030204" pitchFamily="34" charset="0"/>
              </a:rPr>
              <a:t> 260 000 </a:t>
            </a:r>
            <a:r>
              <a:rPr lang="ru-RU" dirty="0" err="1">
                <a:latin typeface="Calibri" panose="020F0502020204030204" pitchFamily="34" charset="0"/>
              </a:rPr>
              <a:t>українців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потрапили</a:t>
            </a:r>
            <a:r>
              <a:rPr lang="ru-RU" dirty="0">
                <a:latin typeface="Calibri" panose="020F0502020204030204" pitchFamily="34" charset="0"/>
              </a:rPr>
              <a:t> в тенета </a:t>
            </a:r>
            <a:r>
              <a:rPr lang="ru-RU" dirty="0" err="1">
                <a:latin typeface="Calibri" panose="020F0502020204030204" pitchFamily="34" charset="0"/>
              </a:rPr>
              <a:t>торгівлі</a:t>
            </a:r>
            <a:r>
              <a:rPr lang="ru-RU" dirty="0">
                <a:latin typeface="Calibri" panose="020F0502020204030204" pitchFamily="34" charset="0"/>
              </a:rPr>
              <a:t> людьми з 1991 </a:t>
            </a:r>
            <a:r>
              <a:rPr lang="ru-RU" dirty="0" smtClean="0">
                <a:latin typeface="Calibri" panose="020F0502020204030204" pitchFamily="34" charset="0"/>
              </a:rPr>
              <a:t>року  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9</a:t>
            </a:r>
            <a:r>
              <a:rPr lang="en-US" dirty="0">
                <a:latin typeface="Calibri" panose="020F0502020204030204" pitchFamily="34" charset="0"/>
              </a:rPr>
              <a:t>1</a:t>
            </a:r>
            <a:r>
              <a:rPr lang="ru-RU" dirty="0">
                <a:latin typeface="Calibri" panose="020F0502020204030204" pitchFamily="34" charset="0"/>
              </a:rPr>
              <a:t>% </a:t>
            </a:r>
            <a:r>
              <a:rPr lang="ru-RU" dirty="0" err="1">
                <a:latin typeface="Calibri" panose="020F0502020204030204" pitchFamily="34" charset="0"/>
              </a:rPr>
              <a:t>постраждалих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осіб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які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звернулися</a:t>
            </a:r>
            <a:r>
              <a:rPr lang="ru-RU" dirty="0">
                <a:latin typeface="Calibri" panose="020F0502020204030204" pitchFamily="34" charset="0"/>
              </a:rPr>
              <a:t> до МОМ у 202</a:t>
            </a:r>
            <a:r>
              <a:rPr lang="en-US" dirty="0">
                <a:latin typeface="Calibri" panose="020F0502020204030204" pitchFamily="34" charset="0"/>
              </a:rPr>
              <a:t>1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році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зазнали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трудової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експлуатації</a:t>
            </a:r>
            <a:endParaRPr lang="ru-RU" dirty="0">
              <a:latin typeface="Calibri" panose="020F0502020204030204" pitchFamily="34" charset="0"/>
            </a:endParaRPr>
          </a:p>
          <a:p>
            <a:pPr marL="457200" indent="-457200" algn="just">
              <a:defRPr/>
            </a:pPr>
            <a:r>
              <a:rPr lang="ru-RU" dirty="0">
                <a:latin typeface="Calibri" panose="020F0502020204030204" pitchFamily="34" charset="0"/>
              </a:rPr>
              <a:t>75% </a:t>
            </a:r>
            <a:r>
              <a:rPr lang="ru-RU" dirty="0" err="1">
                <a:latin typeface="Calibri" panose="020F0502020204030204" pitchFamily="34" charset="0"/>
              </a:rPr>
              <a:t>постраждалих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осіб</a:t>
            </a:r>
            <a:r>
              <a:rPr lang="ru-RU" dirty="0">
                <a:latin typeface="Calibri" panose="020F0502020204030204" pitchFamily="34" charset="0"/>
              </a:rPr>
              <a:t> – </a:t>
            </a:r>
            <a:r>
              <a:rPr lang="ru-RU" dirty="0" err="1">
                <a:latin typeface="Calibri" panose="020F0502020204030204" pitchFamily="34" charset="0"/>
              </a:rPr>
              <a:t>чоловіки</a:t>
            </a:r>
            <a:endParaRPr lang="ru-RU" dirty="0">
              <a:latin typeface="Calibri" panose="020F0502020204030204" pitchFamily="34" charset="0"/>
            </a:endParaRPr>
          </a:p>
          <a:p>
            <a:pPr marL="457200" indent="-457200" algn="just">
              <a:defRPr/>
            </a:pPr>
            <a:r>
              <a:rPr lang="ru-RU" dirty="0" smtClean="0">
                <a:latin typeface="Calibri" panose="020F0502020204030204" pitchFamily="34" charset="0"/>
              </a:rPr>
              <a:t>70</a:t>
            </a:r>
            <a:r>
              <a:rPr lang="ru-RU" dirty="0">
                <a:latin typeface="Calibri" panose="020F0502020204030204" pitchFamily="34" charset="0"/>
              </a:rPr>
              <a:t>% </a:t>
            </a:r>
            <a:r>
              <a:rPr lang="ru-RU" dirty="0" err="1">
                <a:latin typeface="Calibri" panose="020F0502020204030204" pitchFamily="34" charset="0"/>
              </a:rPr>
              <a:t>мають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професійно-технічну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освіту</a:t>
            </a:r>
            <a:r>
              <a:rPr lang="ru-RU" dirty="0">
                <a:latin typeface="Calibri" panose="020F0502020204030204" pitchFamily="34" charset="0"/>
              </a:rPr>
              <a:t>, 20% – </a:t>
            </a:r>
            <a:r>
              <a:rPr lang="ru-RU" dirty="0" err="1">
                <a:latin typeface="Calibri" panose="020F0502020204030204" pitchFamily="34" charset="0"/>
              </a:rPr>
              <a:t>вищу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освіту</a:t>
            </a:r>
            <a:r>
              <a:rPr lang="ru-RU" dirty="0"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ru-RU" dirty="0" err="1">
                <a:latin typeface="Calibri" panose="020F0502020204030204" pitchFamily="34" charset="0"/>
              </a:rPr>
              <a:t>Польща</a:t>
            </a:r>
            <a:r>
              <a:rPr lang="ru-RU" dirty="0">
                <a:latin typeface="Calibri" panose="020F0502020204030204" pitchFamily="34" charset="0"/>
              </a:rPr>
              <a:t> стала основною </a:t>
            </a:r>
            <a:r>
              <a:rPr lang="ru-RU" dirty="0" err="1">
                <a:latin typeface="Calibri" panose="020F0502020204030204" pitchFamily="34" charset="0"/>
              </a:rPr>
              <a:t>країною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призначення</a:t>
            </a:r>
            <a:r>
              <a:rPr lang="ru-RU" dirty="0">
                <a:latin typeface="Calibri" panose="020F0502020204030204" pitchFamily="34" charset="0"/>
              </a:rPr>
              <a:t> (39.9%), друге </a:t>
            </a:r>
            <a:r>
              <a:rPr lang="ru-RU" dirty="0" err="1">
                <a:latin typeface="Calibri" panose="020F0502020204030204" pitchFamily="34" charset="0"/>
              </a:rPr>
              <a:t>місце</a:t>
            </a:r>
            <a:r>
              <a:rPr lang="ru-RU" dirty="0">
                <a:latin typeface="Calibri" panose="020F0502020204030204" pitchFamily="34" charset="0"/>
              </a:rPr>
              <a:t> – </a:t>
            </a:r>
            <a:r>
              <a:rPr lang="ru-RU" dirty="0" err="1">
                <a:latin typeface="Calibri" panose="020F0502020204030204" pitchFamily="34" charset="0"/>
              </a:rPr>
              <a:t>Російська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Федерація</a:t>
            </a:r>
            <a:r>
              <a:rPr lang="ru-RU" dirty="0">
                <a:latin typeface="Calibri" panose="020F0502020204030204" pitchFamily="34" charset="0"/>
              </a:rPr>
              <a:t> (32.3%), </a:t>
            </a:r>
            <a:r>
              <a:rPr lang="ru-RU" dirty="0" err="1">
                <a:latin typeface="Calibri" panose="020F0502020204030204" pitchFamily="34" charset="0"/>
              </a:rPr>
              <a:t>третє</a:t>
            </a:r>
            <a:r>
              <a:rPr lang="ru-RU" dirty="0">
                <a:latin typeface="Calibri" panose="020F0502020204030204" pitchFamily="34" charset="0"/>
              </a:rPr>
              <a:t> – </a:t>
            </a:r>
            <a:r>
              <a:rPr lang="ru-RU" dirty="0" err="1">
                <a:latin typeface="Calibri" panose="020F0502020204030204" pitchFamily="34" charset="0"/>
              </a:rPr>
              <a:t>Україна</a:t>
            </a:r>
            <a:r>
              <a:rPr lang="ru-RU" dirty="0">
                <a:latin typeface="Calibri" panose="020F0502020204030204" pitchFamily="34" charset="0"/>
              </a:rPr>
              <a:t> (27.8%)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Знайомство</a:t>
            </a:r>
            <a:endParaRPr lang="en-US" sz="54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68" y="730880"/>
            <a:ext cx="7510463" cy="5005020"/>
          </a:xfrm>
        </p:spPr>
      </p:pic>
    </p:spTree>
    <p:extLst>
      <p:ext uri="{BB962C8B-B14F-4D97-AF65-F5344CB8AC3E}">
        <p14:creationId xmlns:p14="http://schemas.microsoft.com/office/powerpoint/2010/main" val="32120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Робота в парах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торгівлю</a:t>
            </a:r>
            <a:r>
              <a:rPr lang="ru-RU" dirty="0"/>
              <a:t> людьми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 для </a:t>
            </a:r>
            <a:r>
              <a:rPr lang="ru-RU" dirty="0" err="1"/>
              <a:t>України</a:t>
            </a:r>
            <a:r>
              <a:rPr lang="ru-RU" dirty="0"/>
              <a:t>?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Торгівля</a:t>
            </a:r>
            <a:r>
              <a:rPr lang="ru-RU" dirty="0" smtClean="0"/>
              <a:t> </a:t>
            </a:r>
            <a:r>
              <a:rPr lang="ru-RU" dirty="0"/>
              <a:t>людьми –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стале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видозмінюється</a:t>
            </a:r>
            <a:r>
              <a:rPr lang="ru-RU" dirty="0"/>
              <a:t>?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55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3600" b="1" dirty="0" smtClean="0"/>
              <a:t>Шляхи потрапляння до ситуацію торгівлі людьми.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uk-UA" sz="3600" b="1" dirty="0" smtClean="0"/>
              <a:t>Причини та наслідки ТЛ.</a:t>
            </a:r>
            <a:endParaRPr lang="en-US" sz="3600" b="1" dirty="0" smtClean="0"/>
          </a:p>
          <a:p>
            <a:endParaRPr lang="en-US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Передумови потрапляння в ситуацію торгівлі людьми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i="1" dirty="0" smtClean="0"/>
              <a:t>Робота в групах (створюємо піраміду)</a:t>
            </a:r>
            <a:endParaRPr lang="uk-UA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Група 1 – з боку держави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Група 2 – з боку сім'ї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Група 3 </a:t>
            </a:r>
            <a:r>
              <a:rPr lang="en-US" dirty="0" smtClean="0"/>
              <a:t>-</a:t>
            </a:r>
            <a:r>
              <a:rPr lang="uk-UA" dirty="0" smtClean="0"/>
              <a:t> з боку особистості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36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31445"/>
            <a:ext cx="10515600" cy="1325563"/>
          </a:xfrm>
        </p:spPr>
        <p:txBody>
          <a:bodyPr anchor="b"/>
          <a:lstStyle/>
          <a:p>
            <a:pPr eaLnBrk="1" hangingPunct="1"/>
            <a:r>
              <a:rPr lang="uk-UA" altLang="en-US" b="1" dirty="0" smtClean="0"/>
              <a:t>Чому існує торгівля людьми?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600201"/>
            <a:ext cx="5253038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en-US" b="1" i="1" dirty="0" err="1" smtClean="0"/>
              <a:t>Зовнішні</a:t>
            </a:r>
            <a:r>
              <a:rPr lang="ru-RU" altLang="en-US" b="1" i="1" dirty="0" smtClean="0"/>
              <a:t> </a:t>
            </a:r>
            <a:r>
              <a:rPr lang="ru-RU" altLang="en-US" b="1" i="1" dirty="0" err="1" smtClean="0"/>
              <a:t>чинники</a:t>
            </a:r>
            <a:endParaRPr lang="en-US" altLang="en-US" b="1" i="1" dirty="0"/>
          </a:p>
          <a:p>
            <a:r>
              <a:rPr lang="uk-UA" altLang="en-US" dirty="0"/>
              <a:t>попит</a:t>
            </a:r>
          </a:p>
          <a:p>
            <a:r>
              <a:rPr lang="uk-UA" altLang="en-US" dirty="0"/>
              <a:t>корумпованість</a:t>
            </a:r>
            <a:endParaRPr lang="en-US" altLang="en-US" dirty="0"/>
          </a:p>
          <a:p>
            <a:pPr eaLnBrk="1" hangingPunct="1"/>
            <a:r>
              <a:rPr lang="uk-UA" altLang="en-US" dirty="0" smtClean="0"/>
              <a:t>спрощення </a:t>
            </a:r>
            <a:r>
              <a:rPr lang="uk-UA" altLang="en-US" dirty="0"/>
              <a:t>механізму виїзду за кордон</a:t>
            </a:r>
            <a:endParaRPr lang="en-US" altLang="en-US" dirty="0"/>
          </a:p>
          <a:p>
            <a:pPr eaLnBrk="1" hangingPunct="1"/>
            <a:r>
              <a:rPr lang="uk-UA" altLang="en-US" dirty="0"/>
              <a:t>формування міжнародних кримінальних угруповань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en-US" sz="2400" dirty="0"/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en-US" sz="2400" dirty="0"/>
          </a:p>
          <a:p>
            <a:pPr eaLnBrk="1" hangingPunct="1"/>
            <a:endParaRPr lang="ru-RU" altLang="en-US" sz="2400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355841" y="1564642"/>
            <a:ext cx="4505960" cy="4525963"/>
          </a:xfrm>
        </p:spPr>
        <p:txBody>
          <a:bodyPr/>
          <a:lstStyle/>
          <a:p>
            <a:pPr marL="0" indent="0">
              <a:buNone/>
            </a:pPr>
            <a:r>
              <a:rPr lang="uk-UA" altLang="en-US" b="1" i="1" dirty="0" smtClean="0"/>
              <a:t>Внутрішні </a:t>
            </a:r>
            <a:r>
              <a:rPr lang="ru-RU" altLang="en-US" b="1" i="1" dirty="0" err="1"/>
              <a:t>чинники</a:t>
            </a:r>
            <a:endParaRPr lang="en-US" altLang="en-US" b="1" i="1" dirty="0"/>
          </a:p>
          <a:p>
            <a:pPr eaLnBrk="1" hangingPunct="1"/>
            <a:r>
              <a:rPr lang="uk-UA" altLang="en-US" dirty="0" smtClean="0"/>
              <a:t>економічні</a:t>
            </a:r>
            <a:endParaRPr lang="uk-UA" altLang="en-US" dirty="0"/>
          </a:p>
          <a:p>
            <a:pPr eaLnBrk="1" hangingPunct="1"/>
            <a:r>
              <a:rPr lang="uk-UA" altLang="en-US" dirty="0"/>
              <a:t>правові</a:t>
            </a:r>
          </a:p>
          <a:p>
            <a:pPr eaLnBrk="1" hangingPunct="1"/>
            <a:r>
              <a:rPr lang="uk-UA" altLang="en-US" dirty="0"/>
              <a:t>психологічні</a:t>
            </a:r>
          </a:p>
          <a:p>
            <a:pPr eaLnBrk="1" hangingPunct="1"/>
            <a:r>
              <a:rPr lang="uk-UA" altLang="en-US" dirty="0"/>
              <a:t>соціальні</a:t>
            </a:r>
          </a:p>
          <a:p>
            <a:pPr eaLnBrk="1" hangingPunct="1"/>
            <a:r>
              <a:rPr lang="uk-UA" altLang="en-US" dirty="0"/>
              <a:t>педагогічні</a:t>
            </a:r>
          </a:p>
        </p:txBody>
      </p:sp>
    </p:spTree>
    <p:extLst>
      <p:ext uri="{BB962C8B-B14F-4D97-AF65-F5344CB8AC3E}">
        <p14:creationId xmlns:p14="http://schemas.microsoft.com/office/powerpoint/2010/main" val="20408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Шлях</a:t>
            </a:r>
            <a:r>
              <a:rPr lang="uk-UA" b="1" dirty="0"/>
              <a:t>и</a:t>
            </a:r>
            <a:r>
              <a:rPr lang="uk-UA" b="1" dirty="0" smtClean="0"/>
              <a:t> потрапляння в ситуацію ТЛ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en-US" dirty="0"/>
          </a:p>
        </p:txBody>
      </p:sp>
      <p:pic>
        <p:nvPicPr>
          <p:cNvPr id="4" name="Picture 5" descr="Мозговой штурм и 10 правил его эффективного проведения | Блог 4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096294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 flipH="1">
            <a:off x="3774088" y="1487885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en-US" sz="1800" b="1" dirty="0" smtClean="0">
                <a:latin typeface="+mn-lt"/>
              </a:rPr>
              <a:t>Мозковий штурм</a:t>
            </a:r>
            <a:endParaRPr lang="ru-RU" altLang="en-US" sz="1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5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 idx="4294967295"/>
          </p:nvPr>
        </p:nvSpPr>
        <p:spPr>
          <a:prstGeom prst="smileyFace">
            <a:avLst>
              <a:gd name="adj" fmla="val 4653"/>
            </a:avLst>
          </a:prstGeom>
        </p:spPr>
        <p:txBody>
          <a:bodyPr anchor="b">
            <a:normAutofit/>
          </a:bodyPr>
          <a:lstStyle/>
          <a:p>
            <a:pPr eaLnBrk="1" hangingPunct="1"/>
            <a:r>
              <a:rPr lang="uk-UA" altLang="en-US" b="1" dirty="0" smtClean="0"/>
              <a:t>Шляхи втягнення</a:t>
            </a:r>
            <a:r>
              <a:rPr lang="ru-RU" altLang="en-US" b="1" dirty="0" smtClean="0"/>
              <a:t> в </a:t>
            </a:r>
            <a:r>
              <a:rPr lang="ru-RU" altLang="en-US" b="1" dirty="0" err="1" smtClean="0"/>
              <a:t>ситуацію</a:t>
            </a:r>
            <a:r>
              <a:rPr lang="ru-RU" altLang="en-US" b="1" dirty="0" smtClean="0"/>
              <a:t> ТЛ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altLang="en-US" sz="2400" dirty="0"/>
              <a:t>Працевлаштування</a:t>
            </a:r>
          </a:p>
          <a:p>
            <a:pPr eaLnBrk="1" hangingPunct="1">
              <a:lnSpc>
                <a:spcPct val="90000"/>
              </a:lnSpc>
            </a:pPr>
            <a:r>
              <a:rPr lang="uk-UA" altLang="en-US" sz="2400" dirty="0"/>
              <a:t>Навчання</a:t>
            </a:r>
          </a:p>
          <a:p>
            <a:pPr eaLnBrk="1" hangingPunct="1">
              <a:lnSpc>
                <a:spcPct val="90000"/>
              </a:lnSpc>
            </a:pPr>
            <a:r>
              <a:rPr lang="uk-UA" altLang="en-US" sz="2400" dirty="0" smtClean="0"/>
              <a:t>Туристичні </a:t>
            </a:r>
            <a:r>
              <a:rPr lang="uk-UA" altLang="en-US" sz="2400" dirty="0"/>
              <a:t>поїздки</a:t>
            </a:r>
          </a:p>
          <a:p>
            <a:pPr eaLnBrk="1" hangingPunct="1">
              <a:lnSpc>
                <a:spcPct val="90000"/>
              </a:lnSpc>
            </a:pPr>
            <a:r>
              <a:rPr lang="uk-UA" altLang="en-US" sz="2400" dirty="0" smtClean="0"/>
              <a:t>Укладання шлюбу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en-US" sz="2400" dirty="0" smtClean="0"/>
              <a:t>«</a:t>
            </a:r>
            <a:r>
              <a:rPr lang="en-US" altLang="en-US" sz="2400" dirty="0" smtClean="0"/>
              <a:t>Lover boy</a:t>
            </a:r>
            <a:r>
              <a:rPr lang="uk-UA" altLang="en-US" sz="2400" dirty="0" smtClean="0"/>
              <a:t>»</a:t>
            </a:r>
            <a:endParaRPr lang="uk-UA" altLang="en-US" sz="2400" dirty="0"/>
          </a:p>
          <a:p>
            <a:pPr eaLnBrk="1" hangingPunct="1">
              <a:lnSpc>
                <a:spcPct val="90000"/>
              </a:lnSpc>
            </a:pPr>
            <a:r>
              <a:rPr lang="uk-UA" altLang="en-US" sz="2400" dirty="0"/>
              <a:t>Знайомство через Інтернет</a:t>
            </a:r>
          </a:p>
          <a:p>
            <a:pPr eaLnBrk="1" hangingPunct="1">
              <a:lnSpc>
                <a:spcPct val="90000"/>
              </a:lnSpc>
            </a:pPr>
            <a:r>
              <a:rPr lang="uk-UA" altLang="en-US" sz="2400" dirty="0"/>
              <a:t>Запрошення випадкових знайомих</a:t>
            </a:r>
          </a:p>
          <a:p>
            <a:pPr eaLnBrk="1" hangingPunct="1">
              <a:lnSpc>
                <a:spcPct val="90000"/>
              </a:lnSpc>
            </a:pPr>
            <a:r>
              <a:rPr lang="uk-UA" altLang="en-US" sz="2400" dirty="0"/>
              <a:t>Всиновлення/удочеріння</a:t>
            </a:r>
          </a:p>
          <a:p>
            <a:pPr eaLnBrk="1" hangingPunct="1">
              <a:lnSpc>
                <a:spcPct val="90000"/>
              </a:lnSpc>
            </a:pPr>
            <a:endParaRPr lang="uk-UA" altLang="en-US" sz="2400" dirty="0"/>
          </a:p>
          <a:p>
            <a:pPr eaLnBrk="1" hangingPunct="1">
              <a:lnSpc>
                <a:spcPct val="90000"/>
              </a:lnSpc>
            </a:pPr>
            <a:endParaRPr lang="ru-R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69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cs typeface="Times New Roman" pitchFamily="18" charset="0"/>
              </a:rPr>
              <a:t>Тенденції та нові ризики </a:t>
            </a:r>
            <a:r>
              <a:rPr lang="uk-UA" b="1" dirty="0">
                <a:solidFill>
                  <a:srgbClr val="0F388B"/>
                </a:solidFill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F388B"/>
                </a:solidFill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uk-UA" altLang="en-US" dirty="0">
                <a:cs typeface="Times New Roman" panose="02020603050405020304" pitchFamily="18" charset="0"/>
              </a:rPr>
              <a:t>країни походження та транзиту стають країнами призначення, </a:t>
            </a:r>
            <a:r>
              <a:rPr lang="uk-UA" altLang="en-US" b="1" dirty="0">
                <a:cs typeface="Times New Roman" panose="02020603050405020304" pitchFamily="18" charset="0"/>
              </a:rPr>
              <a:t>міграційні потоки</a:t>
            </a:r>
            <a:r>
              <a:rPr lang="uk-UA" altLang="en-US" dirty="0">
                <a:cs typeface="Times New Roman" panose="02020603050405020304" pitchFamily="18" charset="0"/>
              </a:rPr>
              <a:t> змінюються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uk-UA" altLang="en-US" dirty="0">
                <a:cs typeface="Times New Roman" panose="02020603050405020304" pitchFamily="18" charset="0"/>
              </a:rPr>
              <a:t>зростає </a:t>
            </a:r>
            <a:r>
              <a:rPr lang="uk-UA" altLang="en-US" b="1" dirty="0">
                <a:cs typeface="Times New Roman" panose="02020603050405020304" pitchFamily="18" charset="0"/>
              </a:rPr>
              <a:t>внутрішня</a:t>
            </a:r>
            <a:r>
              <a:rPr lang="uk-UA" altLang="en-US" dirty="0">
                <a:cs typeface="Times New Roman" panose="02020603050405020304" pitchFamily="18" charset="0"/>
              </a:rPr>
              <a:t> торгівля людьми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uk-UA" altLang="en-US" dirty="0" smtClean="0">
                <a:cs typeface="Times New Roman" panose="02020603050405020304" pitchFamily="18" charset="0"/>
              </a:rPr>
              <a:t>змінюються </a:t>
            </a:r>
            <a:r>
              <a:rPr lang="uk-UA" altLang="en-US" dirty="0">
                <a:cs typeface="Times New Roman" panose="02020603050405020304" pitchFamily="18" charset="0"/>
              </a:rPr>
              <a:t>механізми </a:t>
            </a:r>
            <a:r>
              <a:rPr lang="uk-UA" altLang="en-US" b="1" dirty="0">
                <a:cs typeface="Times New Roman" panose="02020603050405020304" pitchFamily="18" charset="0"/>
              </a:rPr>
              <a:t>контролю</a:t>
            </a:r>
            <a:r>
              <a:rPr lang="uk-UA" altLang="en-US" dirty="0">
                <a:cs typeface="Times New Roman" panose="02020603050405020304" pitchFamily="18" charset="0"/>
              </a:rPr>
              <a:t> за </a:t>
            </a:r>
            <a:r>
              <a:rPr lang="uk-UA" altLang="en-US" dirty="0" smtClean="0">
                <a:cs typeface="Times New Roman" panose="02020603050405020304" pitchFamily="18" charset="0"/>
              </a:rPr>
              <a:t>постраждалими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uk-UA" altLang="en-US" dirty="0">
                <a:cs typeface="Times New Roman" panose="02020603050405020304" pitchFamily="18" charset="0"/>
              </a:rPr>
              <a:t>поширення інших форм торгівлі людьми: </a:t>
            </a:r>
            <a:r>
              <a:rPr lang="uk-UA" altLang="en-US" b="1" dirty="0">
                <a:cs typeface="Times New Roman" panose="02020603050405020304" pitchFamily="18" charset="0"/>
              </a:rPr>
              <a:t>трудова</a:t>
            </a:r>
            <a:r>
              <a:rPr lang="uk-UA" altLang="en-US" dirty="0">
                <a:cs typeface="Times New Roman" panose="02020603050405020304" pitchFamily="18" charset="0"/>
              </a:rPr>
              <a:t> експлуатація, </a:t>
            </a:r>
            <a:r>
              <a:rPr lang="uk-UA" altLang="en-US" b="1" dirty="0">
                <a:cs typeface="Times New Roman" panose="02020603050405020304" pitchFamily="18" charset="0"/>
              </a:rPr>
              <a:t>вилучення </a:t>
            </a:r>
            <a:r>
              <a:rPr lang="uk-UA" altLang="en-US" b="1" dirty="0" smtClean="0">
                <a:cs typeface="Times New Roman" panose="02020603050405020304" pitchFamily="18" charset="0"/>
              </a:rPr>
              <a:t>органів,</a:t>
            </a:r>
            <a:r>
              <a:rPr lang="uk-UA" altLang="en-US" dirty="0" smtClean="0">
                <a:cs typeface="Times New Roman" panose="02020603050405020304" pitchFamily="18" charset="0"/>
              </a:rPr>
              <a:t> </a:t>
            </a:r>
            <a:r>
              <a:rPr lang="uk-UA" altLang="en-US" b="1" dirty="0">
                <a:cs typeface="Times New Roman" panose="02020603050405020304" pitchFamily="18" charset="0"/>
              </a:rPr>
              <a:t>використання в нелегальній діяльності</a:t>
            </a:r>
            <a:endParaRPr lang="en-GB" altLang="en-US" b="1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Причини та наслідки торгівлі людьми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8802" y="1825625"/>
            <a:ext cx="3674396" cy="4351338"/>
          </a:xfrm>
        </p:spPr>
      </p:pic>
    </p:spTree>
    <p:extLst>
      <p:ext uri="{BB962C8B-B14F-4D97-AF65-F5344CB8AC3E}">
        <p14:creationId xmlns:p14="http://schemas.microsoft.com/office/powerpoint/2010/main" val="6170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Причини та наслідки ТЛ. Робота </a:t>
            </a:r>
            <a:r>
              <a:rPr lang="uk-UA" b="1" dirty="0"/>
              <a:t>в </a:t>
            </a:r>
            <a:r>
              <a:rPr lang="uk-UA" b="1" dirty="0" smtClean="0"/>
              <a:t>групах.  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8831"/>
            <a:ext cx="10515600" cy="46881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uk-UA" b="1" i="1" dirty="0" smtClean="0"/>
              <a:t>Намалюйте </a:t>
            </a:r>
            <a:r>
              <a:rPr lang="uk-UA" b="1" i="1" dirty="0"/>
              <a:t>на аркуші для </a:t>
            </a:r>
            <a:r>
              <a:rPr lang="uk-UA" b="1" i="1" dirty="0" err="1"/>
              <a:t>фліпчарту</a:t>
            </a:r>
            <a:r>
              <a:rPr lang="uk-UA" b="1" i="1" dirty="0"/>
              <a:t> </a:t>
            </a:r>
            <a:r>
              <a:rPr lang="uk-UA" b="1" i="1" dirty="0" smtClean="0"/>
              <a:t>дерево, </a:t>
            </a:r>
            <a:r>
              <a:rPr lang="uk-UA" b="1" i="1" dirty="0"/>
              <a:t>де:</a:t>
            </a:r>
            <a:endParaRPr lang="en-US" dirty="0"/>
          </a:p>
          <a:p>
            <a:pPr>
              <a:defRPr/>
            </a:pPr>
            <a:r>
              <a:rPr lang="uk-UA" dirty="0"/>
              <a:t>Корені — це </a:t>
            </a:r>
            <a:r>
              <a:rPr lang="uk-UA" dirty="0" smtClean="0"/>
              <a:t>причини ТЛ </a:t>
            </a:r>
            <a:r>
              <a:rPr lang="uk-UA" dirty="0"/>
              <a:t>(особистісні та суспільні</a:t>
            </a:r>
            <a:r>
              <a:rPr lang="uk-UA" dirty="0" smtClean="0"/>
              <a:t>)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uk-UA" dirty="0" smtClean="0"/>
              <a:t>Стовбур – це проблема ТЛ  </a:t>
            </a:r>
          </a:p>
          <a:p>
            <a:pPr marL="0" indent="0">
              <a:buNone/>
              <a:defRPr/>
            </a:pPr>
            <a:r>
              <a:rPr lang="uk-UA" dirty="0" smtClean="0"/>
              <a:t>Група 1 трудова експлуатація </a:t>
            </a:r>
          </a:p>
          <a:p>
            <a:pPr marL="0" indent="0">
              <a:buNone/>
              <a:defRPr/>
            </a:pPr>
            <a:r>
              <a:rPr lang="uk-UA" dirty="0" smtClean="0"/>
              <a:t>Група 2 сексуальна експлуатація </a:t>
            </a:r>
          </a:p>
          <a:p>
            <a:pPr marL="0" indent="0">
              <a:buNone/>
              <a:defRPr/>
            </a:pPr>
            <a:r>
              <a:rPr lang="uk-UA" dirty="0" smtClean="0"/>
              <a:t>Група 3 жебракування</a:t>
            </a:r>
          </a:p>
          <a:p>
            <a:pPr marL="0" indent="0">
              <a:buNone/>
              <a:defRPr/>
            </a:pPr>
            <a:r>
              <a:rPr lang="uk-UA" dirty="0" smtClean="0"/>
              <a:t>Група 4  втягнення в кримінальну діяльність (виготовлення порнографічної продукції, перевезення наркотичних засобів)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uk-UA" dirty="0" smtClean="0"/>
              <a:t>Гілки </a:t>
            </a:r>
            <a:r>
              <a:rPr lang="uk-UA" dirty="0"/>
              <a:t>– це наслідки </a:t>
            </a:r>
            <a:r>
              <a:rPr lang="uk-UA" dirty="0" smtClean="0"/>
              <a:t>ТЛ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uk-UA" b="1" i="1" dirty="0" smtClean="0"/>
              <a:t>15 </a:t>
            </a:r>
            <a:r>
              <a:rPr lang="uk-UA" b="1" i="1" dirty="0" smtClean="0"/>
              <a:t>хвилин</a:t>
            </a:r>
          </a:p>
          <a:p>
            <a:pPr marL="0" indent="0">
              <a:buNone/>
              <a:defRPr/>
            </a:pPr>
            <a:r>
              <a:rPr lang="uk-UA" b="1" i="1" dirty="0" smtClean="0"/>
              <a:t>Презентуйте </a:t>
            </a:r>
            <a:r>
              <a:rPr lang="uk-UA" b="1" i="1" dirty="0"/>
              <a:t>ваші напрацювання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41" y="1310642"/>
            <a:ext cx="6433738" cy="4289159"/>
          </a:xfrm>
        </p:spPr>
      </p:pic>
    </p:spTree>
    <p:extLst>
      <p:ext uri="{BB962C8B-B14F-4D97-AF65-F5344CB8AC3E}">
        <p14:creationId xmlns:p14="http://schemas.microsoft.com/office/powerpoint/2010/main" val="39738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 очікую 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від колег </a:t>
            </a:r>
          </a:p>
          <a:p>
            <a:endParaRPr lang="uk-UA" dirty="0"/>
          </a:p>
          <a:p>
            <a:r>
              <a:rPr lang="uk-UA" dirty="0" smtClean="0"/>
              <a:t>від </a:t>
            </a:r>
            <a:r>
              <a:rPr lang="uk-UA" dirty="0" err="1" smtClean="0"/>
              <a:t>тренерок</a:t>
            </a:r>
            <a:r>
              <a:rPr lang="uk-UA" dirty="0" smtClean="0"/>
              <a:t> </a:t>
            </a:r>
          </a:p>
          <a:p>
            <a:endParaRPr lang="uk-UA" dirty="0"/>
          </a:p>
          <a:p>
            <a:r>
              <a:rPr lang="uk-UA" dirty="0" smtClean="0"/>
              <a:t>від тренінгу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07" y="2161326"/>
            <a:ext cx="5904454" cy="36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Правила роботи</a:t>
            </a:r>
            <a:endParaRPr lang="en-US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4018" y="1806733"/>
            <a:ext cx="3763963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Tools | Training For Change"/>
          <p:cNvSpPr>
            <a:spLocks noChangeAspect="1" noChangeArrowheads="1"/>
          </p:cNvSpPr>
          <p:nvPr/>
        </p:nvSpPr>
        <p:spPr bwMode="auto">
          <a:xfrm>
            <a:off x="155575" y="-846138"/>
            <a:ext cx="17621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 smtClean="0"/>
              <a:t>Торгівля людьми.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uk-UA" sz="4400" b="1" dirty="0" smtClean="0"/>
              <a:t>Огляд ситуації в Україні із торгівлею людьми.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Торгівля людьми – що це?</a:t>
            </a:r>
            <a:endParaRPr lang="en-US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3811" y="1690688"/>
            <a:ext cx="7484377" cy="3935334"/>
          </a:xfrm>
          <a:prstGeom prst="rect">
            <a:avLst/>
          </a:prstGeom>
        </p:spPr>
      </p:pic>
      <p:sp>
        <p:nvSpPr>
          <p:cNvPr id="6" name="AutoShape 4" descr="Recognizing a Human Trafficking Victim or a Perpetrator | CE Course |  dentalcare.com"/>
          <p:cNvSpPr>
            <a:spLocks noChangeAspect="1" noChangeArrowheads="1"/>
          </p:cNvSpPr>
          <p:nvPr/>
        </p:nvSpPr>
        <p:spPr bwMode="auto">
          <a:xfrm>
            <a:off x="155575" y="-860425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Торгівля людьми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/>
              <a:t>Торгівля людьми</a:t>
            </a:r>
            <a:r>
              <a:rPr lang="uk-UA" dirty="0" smtClean="0"/>
              <a:t> </a:t>
            </a:r>
            <a:r>
              <a:rPr lang="uk-UA" dirty="0"/>
              <a:t>– це здійснювані з метою експлуатації </a:t>
            </a:r>
            <a:r>
              <a:rPr lang="uk-UA" dirty="0" smtClean="0"/>
              <a:t>вербування</a:t>
            </a:r>
            <a:r>
              <a:rPr lang="uk-UA" dirty="0"/>
              <a:t>, перевезення, передача, приховування або одержання </a:t>
            </a:r>
            <a:r>
              <a:rPr lang="uk-UA" dirty="0" smtClean="0"/>
              <a:t>людей </a:t>
            </a:r>
            <a:r>
              <a:rPr lang="uk-UA" dirty="0"/>
              <a:t>шляхом загрози силою або її застосування або інших форм </a:t>
            </a:r>
            <a:r>
              <a:rPr lang="uk-UA" dirty="0" smtClean="0"/>
              <a:t>примусу</a:t>
            </a:r>
            <a:r>
              <a:rPr lang="uk-UA" dirty="0"/>
              <a:t>, </a:t>
            </a:r>
            <a:r>
              <a:rPr lang="uk-UA" dirty="0" smtClean="0"/>
              <a:t>викрадення</a:t>
            </a:r>
            <a:r>
              <a:rPr lang="uk-UA" dirty="0"/>
              <a:t>, шахрайства, обману, зловживання </a:t>
            </a:r>
            <a:r>
              <a:rPr lang="uk-UA" dirty="0" smtClean="0"/>
              <a:t>владою </a:t>
            </a:r>
            <a:r>
              <a:rPr lang="uk-UA" dirty="0"/>
              <a:t>або уразливістю положення, або шляхом підкупу, у вигляді </a:t>
            </a:r>
            <a:r>
              <a:rPr lang="uk-UA" dirty="0" smtClean="0"/>
              <a:t>платежів </a:t>
            </a:r>
            <a:r>
              <a:rPr lang="uk-UA" dirty="0"/>
              <a:t>або </a:t>
            </a:r>
            <a:r>
              <a:rPr lang="uk-UA" dirty="0" err="1"/>
              <a:t>вигод</a:t>
            </a:r>
            <a:r>
              <a:rPr lang="uk-UA" dirty="0"/>
              <a:t>, для одержання згоди особи, яка контролює </a:t>
            </a:r>
            <a:r>
              <a:rPr lang="uk-UA" dirty="0" smtClean="0"/>
              <a:t>іншу </a:t>
            </a:r>
            <a:r>
              <a:rPr lang="uk-UA" dirty="0"/>
              <a:t>особу. </a:t>
            </a:r>
            <a:endParaRPr lang="uk-UA" dirty="0" smtClean="0"/>
          </a:p>
          <a:p>
            <a:pPr marL="0" indent="0" algn="r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i="1" dirty="0" smtClean="0"/>
              <a:t>ст. 3 Протокол </a:t>
            </a:r>
            <a:r>
              <a:rPr lang="uk-UA" sz="2000" i="1" dirty="0"/>
              <a:t>про попередження і припинення торгівлі людьми, </a:t>
            </a:r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dirty="0"/>
              <a:t>особливо жінками та дітьми, і покарання за неї, що доповнює </a:t>
            </a:r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dirty="0"/>
              <a:t>Конвенцію ООН проти </a:t>
            </a:r>
            <a:r>
              <a:rPr lang="uk-UA" sz="2000" i="1" dirty="0" smtClean="0"/>
              <a:t>транснаціональної </a:t>
            </a:r>
            <a:r>
              <a:rPr lang="uk-UA" sz="2000" i="1" dirty="0"/>
              <a:t>організованої злочинності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471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477" y="958117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/>
              <a:t>Т</a:t>
            </a:r>
            <a:r>
              <a:rPr lang="ru-RU" b="1" dirty="0" err="1" smtClean="0"/>
              <a:t>оргівля</a:t>
            </a:r>
            <a:r>
              <a:rPr lang="ru-RU" b="1" dirty="0" smtClean="0"/>
              <a:t>  людьми </a:t>
            </a:r>
            <a:r>
              <a:rPr lang="ru-RU" dirty="0" smtClean="0"/>
              <a:t>-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/>
              <a:t>найм</a:t>
            </a:r>
            <a:r>
              <a:rPr lang="ru-RU" dirty="0"/>
              <a:t>,  </a:t>
            </a:r>
            <a:r>
              <a:rPr lang="ru-RU" dirty="0" err="1"/>
              <a:t>перевезення</a:t>
            </a:r>
            <a:r>
              <a:rPr lang="ru-RU" dirty="0"/>
              <a:t>,  передачу, </a:t>
            </a:r>
            <a:r>
              <a:rPr lang="ru-RU" dirty="0" err="1" smtClean="0"/>
              <a:t>приховування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шляхом  погрози  </a:t>
            </a:r>
            <a:r>
              <a:rPr lang="ru-RU" dirty="0" err="1"/>
              <a:t>або</a:t>
            </a:r>
            <a:r>
              <a:rPr lang="ru-RU" dirty="0"/>
              <a:t> 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форм примусу, </a:t>
            </a:r>
            <a:r>
              <a:rPr lang="ru-RU" dirty="0" err="1"/>
              <a:t>насильницького</a:t>
            </a:r>
            <a:r>
              <a:rPr lang="ru-RU" dirty="0"/>
              <a:t> </a:t>
            </a:r>
            <a:r>
              <a:rPr lang="ru-RU" dirty="0" err="1"/>
              <a:t>викрадення</a:t>
            </a:r>
            <a:r>
              <a:rPr lang="ru-RU" dirty="0"/>
              <a:t>, </a:t>
            </a:r>
            <a:r>
              <a:rPr lang="ru-RU" dirty="0" err="1"/>
              <a:t>шахрайства</a:t>
            </a:r>
            <a:r>
              <a:rPr lang="ru-RU" dirty="0"/>
              <a:t>, обману,  </a:t>
            </a:r>
            <a:r>
              <a:rPr lang="ru-RU" dirty="0" err="1"/>
              <a:t>зловживання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безпорадним</a:t>
            </a:r>
            <a:r>
              <a:rPr lang="ru-RU" dirty="0"/>
              <a:t> станом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отриманням</a:t>
            </a:r>
            <a:r>
              <a:rPr lang="ru-RU" dirty="0"/>
              <a:t>  плати  </a:t>
            </a:r>
            <a:r>
              <a:rPr lang="ru-RU" dirty="0" err="1"/>
              <a:t>чи</a:t>
            </a:r>
            <a:r>
              <a:rPr lang="ru-RU" dirty="0"/>
              <a:t>  </a:t>
            </a:r>
            <a:r>
              <a:rPr lang="ru-RU" dirty="0" err="1"/>
              <a:t>вигоди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згоди</a:t>
            </a:r>
            <a:r>
              <a:rPr lang="ru-RU" dirty="0"/>
              <a:t> особи, 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над </a:t>
            </a:r>
            <a:r>
              <a:rPr lang="ru-RU" dirty="0" err="1"/>
              <a:t>іншою</a:t>
            </a:r>
            <a:r>
              <a:rPr lang="ru-RU" dirty="0"/>
              <a:t> особою,  для </a:t>
            </a:r>
            <a:r>
              <a:rPr lang="ru-RU" dirty="0" err="1"/>
              <a:t>експлуатації</a:t>
            </a:r>
            <a:r>
              <a:rPr lang="ru-RU" dirty="0"/>
              <a:t>.  </a:t>
            </a:r>
            <a:r>
              <a:rPr lang="ru-RU" dirty="0" err="1"/>
              <a:t>Експлуатація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себе, </a:t>
            </a:r>
            <a:r>
              <a:rPr lang="ru-RU" dirty="0" err="1"/>
              <a:t>принаймні</a:t>
            </a:r>
            <a:r>
              <a:rPr lang="ru-RU" dirty="0"/>
              <a:t>, </a:t>
            </a:r>
            <a:r>
              <a:rPr lang="ru-RU" dirty="0" err="1"/>
              <a:t>експлуатацію</a:t>
            </a:r>
            <a:r>
              <a:rPr lang="ru-RU" dirty="0"/>
              <a:t> </a:t>
            </a:r>
            <a:r>
              <a:rPr lang="ru-RU" dirty="0" err="1"/>
              <a:t>проституції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сексуальної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,  </a:t>
            </a:r>
            <a:r>
              <a:rPr lang="ru-RU" dirty="0" err="1"/>
              <a:t>примусову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 рабство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подібну</a:t>
            </a:r>
            <a:r>
              <a:rPr lang="ru-RU" dirty="0"/>
              <a:t> до рабства практику, </a:t>
            </a:r>
            <a:r>
              <a:rPr lang="ru-RU" dirty="0" err="1"/>
              <a:t>поневолення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вилучення</a:t>
            </a:r>
            <a:r>
              <a:rPr lang="ru-RU" dirty="0"/>
              <a:t> </a:t>
            </a:r>
            <a:r>
              <a:rPr lang="ru-RU" dirty="0" err="1" smtClean="0"/>
              <a:t>органів</a:t>
            </a:r>
            <a:endParaRPr lang="ru-RU" dirty="0" smtClean="0"/>
          </a:p>
          <a:p>
            <a:pPr marL="0" indent="0" algn="r">
              <a:buNone/>
            </a:pPr>
            <a:r>
              <a:rPr lang="uk-UA" sz="2000" i="1" dirty="0"/>
              <a:t>ст. </a:t>
            </a:r>
            <a:r>
              <a:rPr lang="uk-UA" sz="2000" i="1" dirty="0" smtClean="0"/>
              <a:t>4 Конвенції РЄ </a:t>
            </a:r>
            <a:r>
              <a:rPr lang="ru-RU" sz="2000" i="1" dirty="0"/>
              <a:t>про заходи </a:t>
            </a:r>
            <a:r>
              <a:rPr lang="ru-RU" sz="2000" i="1" dirty="0" err="1"/>
              <a:t>щодо</a:t>
            </a:r>
            <a:r>
              <a:rPr lang="ru-RU" sz="2000" i="1" dirty="0"/>
              <a:t> </a:t>
            </a:r>
            <a:r>
              <a:rPr lang="ru-RU" sz="2000" i="1" dirty="0" err="1"/>
              <a:t>протидії</a:t>
            </a:r>
            <a:r>
              <a:rPr lang="ru-RU" sz="2000" i="1" dirty="0"/>
              <a:t> </a:t>
            </a:r>
            <a:r>
              <a:rPr lang="ru-RU" sz="2000" i="1" dirty="0" err="1"/>
              <a:t>торгівлі</a:t>
            </a:r>
            <a:r>
              <a:rPr lang="ru-RU" sz="2000" i="1" dirty="0"/>
              <a:t> людьми</a:t>
            </a:r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861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139" y="87605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/>
              <a:t>Торгівля </a:t>
            </a:r>
            <a:r>
              <a:rPr lang="uk-UA" b="1" dirty="0"/>
              <a:t>людьми </a:t>
            </a:r>
            <a:r>
              <a:rPr lang="uk-UA" dirty="0"/>
              <a:t>- здійснення незаконної угоди, об'єктом якої є людина, а так само вербування, переміщення, переховування, передача або одержання людини, вчинені з метою експлуатації, у тому числі сексуальної, з використанням обману, шахрайства, шантажу, уразливого стану людини або із застосуванням чи погрозою застосування насильства, з використанням службового становища або матеріальної чи іншої залежності від іншої особи, що відповідно </a:t>
            </a:r>
            <a:r>
              <a:rPr lang="uk-UA" dirty="0" smtClean="0"/>
              <a:t>до Кримінального кодексу України визнаються </a:t>
            </a:r>
            <a:r>
              <a:rPr lang="uk-UA" dirty="0"/>
              <a:t>злочином</a:t>
            </a:r>
            <a:r>
              <a:rPr lang="uk-UA" dirty="0" smtClean="0"/>
              <a:t>.</a:t>
            </a:r>
          </a:p>
          <a:p>
            <a:pPr marL="0" indent="0" algn="r">
              <a:buNone/>
            </a:pPr>
            <a:r>
              <a:rPr lang="uk-UA" sz="2000" i="1" dirty="0" smtClean="0"/>
              <a:t>ст. 1 ЗУ «Про </a:t>
            </a:r>
            <a:r>
              <a:rPr lang="uk-UA" sz="2000" i="1" dirty="0"/>
              <a:t>протидію торгівлі </a:t>
            </a:r>
            <a:r>
              <a:rPr lang="uk-UA" sz="2000" i="1" dirty="0" smtClean="0"/>
              <a:t>людьми»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9793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1409</Words>
  <Application>Microsoft Office PowerPoint</Application>
  <PresentationFormat>Широкоэкранный</PresentationFormat>
  <Paragraphs>241</Paragraphs>
  <Slides>29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   «Протидія торгівлі людьми в Україні.  Національний механізм взаємодії суб’єктів»   </vt:lpstr>
      <vt:lpstr>Знайомство</vt:lpstr>
      <vt:lpstr>Я очікую …</vt:lpstr>
      <vt:lpstr>Правила роботи</vt:lpstr>
      <vt:lpstr>Торгівля людьми.  Огляд ситуації в Україні із торгівлею людьми.  </vt:lpstr>
      <vt:lpstr>Торгівля людьми – що це?</vt:lpstr>
      <vt:lpstr>Торгівля людьми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Форми/види торгівлі людьми</vt:lpstr>
      <vt:lpstr>(Глобальний звіт щодо проблеми торгівлі людьми, UNODC, 2020)</vt:lpstr>
      <vt:lpstr>Масштаби торгівлі людьми </vt:lpstr>
      <vt:lpstr>Ситуація в Україні</vt:lpstr>
      <vt:lpstr>Міністерство соціальної політики, 2020</vt:lpstr>
      <vt:lpstr>Опитування на Національній гарячій лінії з попередження домашнього насильства, торгівлі людьми та гендерної дискримінації (серпень – листопад 2020)</vt:lpstr>
      <vt:lpstr>Презентация PowerPoint</vt:lpstr>
      <vt:lpstr>За даними МОМ в Україні</vt:lpstr>
      <vt:lpstr>Робота в парах</vt:lpstr>
      <vt:lpstr> </vt:lpstr>
      <vt:lpstr>Передумови потрапляння в ситуацію торгівлі людьми Робота в групах (створюємо піраміду)</vt:lpstr>
      <vt:lpstr>Чому існує торгівля людьми?</vt:lpstr>
      <vt:lpstr>Шляхи потрапляння в ситуацію ТЛ</vt:lpstr>
      <vt:lpstr>Шляхи втягнення в ситуацію ТЛ</vt:lpstr>
      <vt:lpstr>Тенденції та нові ризики  </vt:lpstr>
      <vt:lpstr>Причини та наслідки торгівлі людьми</vt:lpstr>
      <vt:lpstr>Причини та наслідки ТЛ. Робота в групах.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тренінгу «Протидія торгівлі людьми в Україні.  Національний механізм взаємодії суб’єктів»</dc:title>
  <dc:creator>Катерина Черепаха</dc:creator>
  <cp:lastModifiedBy>Катерина Черепаха</cp:lastModifiedBy>
  <cp:revision>104</cp:revision>
  <dcterms:created xsi:type="dcterms:W3CDTF">2021-10-09T19:56:11Z</dcterms:created>
  <dcterms:modified xsi:type="dcterms:W3CDTF">2021-10-18T14:59:06Z</dcterms:modified>
</cp:coreProperties>
</file>